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1" r:id="rId3"/>
    <p:sldId id="257" r:id="rId4"/>
    <p:sldId id="259"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ttle Thetford" initials="LT" lastIdx="1" clrIdx="0">
    <p:extLst>
      <p:ext uri="{19B8F6BF-5375-455C-9EA6-DF929625EA0E}">
        <p15:presenceInfo xmlns:p15="http://schemas.microsoft.com/office/powerpoint/2012/main" userId="2de5426490ee1e9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DB74D6-D9DA-4F9B-BAEC-1014AD1DF399}" v="3" dt="2023-05-03T08:40:41.2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 d="100"/>
          <a:sy n="10" d="100"/>
        </p:scale>
        <p:origin x="2992" y="11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ttle Thetford" userId="2de5426490ee1e9e" providerId="LiveId" clId="{5A38E2EA-99FB-466F-ADBE-826B7291FF11}"/>
    <pc:docChg chg="custSel modSld">
      <pc:chgData name="Little Thetford" userId="2de5426490ee1e9e" providerId="LiveId" clId="{5A38E2EA-99FB-466F-ADBE-826B7291FF11}" dt="2023-03-17T11:41:26.492" v="396" actId="20577"/>
      <pc:docMkLst>
        <pc:docMk/>
      </pc:docMkLst>
      <pc:sldChg chg="modSp mod">
        <pc:chgData name="Little Thetford" userId="2de5426490ee1e9e" providerId="LiveId" clId="{5A38E2EA-99FB-466F-ADBE-826B7291FF11}" dt="2023-03-17T11:41:26.492" v="396" actId="20577"/>
        <pc:sldMkLst>
          <pc:docMk/>
          <pc:sldMk cId="606222735" sldId="261"/>
        </pc:sldMkLst>
        <pc:spChg chg="mod">
          <ac:chgData name="Little Thetford" userId="2de5426490ee1e9e" providerId="LiveId" clId="{5A38E2EA-99FB-466F-ADBE-826B7291FF11}" dt="2023-03-17T11:41:26.492" v="396" actId="20577"/>
          <ac:spMkLst>
            <pc:docMk/>
            <pc:sldMk cId="606222735" sldId="261"/>
            <ac:spMk id="3" creationId="{2FD22824-A1C4-43CE-A8A7-E8EE54D23A6E}"/>
          </ac:spMkLst>
        </pc:spChg>
      </pc:sldChg>
    </pc:docChg>
  </pc:docChgLst>
  <pc:docChgLst>
    <pc:chgData name="Little Thetford" userId="2de5426490ee1e9e" providerId="LiveId" clId="{B945E14E-0C0A-40DA-B1DC-87124F61ECD9}"/>
    <pc:docChg chg="custSel modSld">
      <pc:chgData name="Little Thetford" userId="2de5426490ee1e9e" providerId="LiveId" clId="{B945E14E-0C0A-40DA-B1DC-87124F61ECD9}" dt="2023-04-13T07:09:14.227" v="909" actId="20577"/>
      <pc:docMkLst>
        <pc:docMk/>
      </pc:docMkLst>
      <pc:sldChg chg="modSp mod">
        <pc:chgData name="Little Thetford" userId="2de5426490ee1e9e" providerId="LiveId" clId="{B945E14E-0C0A-40DA-B1DC-87124F61ECD9}" dt="2023-04-13T07:05:43.644" v="840" actId="20577"/>
        <pc:sldMkLst>
          <pc:docMk/>
          <pc:sldMk cId="2720920445" sldId="257"/>
        </pc:sldMkLst>
        <pc:spChg chg="mod">
          <ac:chgData name="Little Thetford" userId="2de5426490ee1e9e" providerId="LiveId" clId="{B945E14E-0C0A-40DA-B1DC-87124F61ECD9}" dt="2023-04-13T06:46:21.026" v="26" actId="20577"/>
          <ac:spMkLst>
            <pc:docMk/>
            <pc:sldMk cId="2720920445" sldId="257"/>
            <ac:spMk id="2" creationId="{524E381B-A8E5-4F28-8C6C-9B295F88B3C2}"/>
          </ac:spMkLst>
        </pc:spChg>
        <pc:spChg chg="mod">
          <ac:chgData name="Little Thetford" userId="2de5426490ee1e9e" providerId="LiveId" clId="{B945E14E-0C0A-40DA-B1DC-87124F61ECD9}" dt="2023-04-13T07:04:12.315" v="820" actId="313"/>
          <ac:spMkLst>
            <pc:docMk/>
            <pc:sldMk cId="2720920445" sldId="257"/>
            <ac:spMk id="7" creationId="{465CEB11-16DD-4BBC-B7BD-55C0B620E783}"/>
          </ac:spMkLst>
        </pc:spChg>
        <pc:graphicFrameChg chg="modGraphic">
          <ac:chgData name="Little Thetford" userId="2de5426490ee1e9e" providerId="LiveId" clId="{B945E14E-0C0A-40DA-B1DC-87124F61ECD9}" dt="2023-04-13T07:05:43.644" v="840" actId="20577"/>
          <ac:graphicFrameMkLst>
            <pc:docMk/>
            <pc:sldMk cId="2720920445" sldId="257"/>
            <ac:graphicFrameMk id="6" creationId="{CA808230-DEDF-49D5-BDDB-C1DAE18244AC}"/>
          </ac:graphicFrameMkLst>
        </pc:graphicFrameChg>
      </pc:sldChg>
      <pc:sldChg chg="modSp mod">
        <pc:chgData name="Little Thetford" userId="2de5426490ee1e9e" providerId="LiveId" clId="{B945E14E-0C0A-40DA-B1DC-87124F61ECD9}" dt="2023-04-13T07:09:14.227" v="909" actId="20577"/>
        <pc:sldMkLst>
          <pc:docMk/>
          <pc:sldMk cId="3360704499" sldId="259"/>
        </pc:sldMkLst>
        <pc:spChg chg="mod">
          <ac:chgData name="Little Thetford" userId="2de5426490ee1e9e" providerId="LiveId" clId="{B945E14E-0C0A-40DA-B1DC-87124F61ECD9}" dt="2023-04-13T07:09:14.227" v="909" actId="20577"/>
          <ac:spMkLst>
            <pc:docMk/>
            <pc:sldMk cId="3360704499" sldId="259"/>
            <ac:spMk id="3" creationId="{88A4BD83-F5F1-417D-BCBF-EDEFA83629F3}"/>
          </ac:spMkLst>
        </pc:spChg>
      </pc:sldChg>
    </pc:docChg>
  </pc:docChgLst>
  <pc:docChgLst>
    <pc:chgData name="Little Thetford" userId="2de5426490ee1e9e" providerId="LiveId" clId="{4DDB74D6-D9DA-4F9B-BAEC-1014AD1DF399}"/>
    <pc:docChg chg="undo custSel modSld">
      <pc:chgData name="Little Thetford" userId="2de5426490ee1e9e" providerId="LiveId" clId="{4DDB74D6-D9DA-4F9B-BAEC-1014AD1DF399}" dt="2023-05-03T08:40:42.247" v="3" actId="5793"/>
      <pc:docMkLst>
        <pc:docMk/>
      </pc:docMkLst>
      <pc:sldChg chg="modSp mod">
        <pc:chgData name="Little Thetford" userId="2de5426490ee1e9e" providerId="LiveId" clId="{4DDB74D6-D9DA-4F9B-BAEC-1014AD1DF399}" dt="2023-05-03T08:40:42.247" v="3" actId="5793"/>
        <pc:sldMkLst>
          <pc:docMk/>
          <pc:sldMk cId="3360704499" sldId="259"/>
        </pc:sldMkLst>
        <pc:spChg chg="mod">
          <ac:chgData name="Little Thetford" userId="2de5426490ee1e9e" providerId="LiveId" clId="{4DDB74D6-D9DA-4F9B-BAEC-1014AD1DF399}" dt="2023-05-03T08:40:42.247" v="3" actId="5793"/>
          <ac:spMkLst>
            <pc:docMk/>
            <pc:sldMk cId="3360704499" sldId="259"/>
            <ac:spMk id="2" creationId="{E6E81B48-AE3A-4C1E-83A9-24FB535B048F}"/>
          </ac:spMkLst>
        </pc:spChg>
      </pc:sldChg>
    </pc:docChg>
  </pc:docChgLst>
  <pc:docChgLst>
    <pc:chgData name="Little Thetford" userId="2de5426490ee1e9e" providerId="LiveId" clId="{67F397DD-76AC-4675-99FB-CA15CA476011}"/>
    <pc:docChg chg="custSel modSld">
      <pc:chgData name="Little Thetford" userId="2de5426490ee1e9e" providerId="LiveId" clId="{67F397DD-76AC-4675-99FB-CA15CA476011}" dt="2023-01-12T14:09:38.224" v="2573" actId="27636"/>
      <pc:docMkLst>
        <pc:docMk/>
      </pc:docMkLst>
      <pc:sldChg chg="delSp modSp mod">
        <pc:chgData name="Little Thetford" userId="2de5426490ee1e9e" providerId="LiveId" clId="{67F397DD-76AC-4675-99FB-CA15CA476011}" dt="2023-01-12T14:09:38.224" v="2573" actId="27636"/>
        <pc:sldMkLst>
          <pc:docMk/>
          <pc:sldMk cId="1701035222" sldId="256"/>
        </pc:sldMkLst>
        <pc:spChg chg="mod">
          <ac:chgData name="Little Thetford" userId="2de5426490ee1e9e" providerId="LiveId" clId="{67F397DD-76AC-4675-99FB-CA15CA476011}" dt="2023-01-12T12:20:45.325" v="1364" actId="20577"/>
          <ac:spMkLst>
            <pc:docMk/>
            <pc:sldMk cId="1701035222" sldId="256"/>
            <ac:spMk id="2" creationId="{1FCABCEA-7DB1-433B-8738-853D27E85E81}"/>
          </ac:spMkLst>
        </pc:spChg>
        <pc:spChg chg="mod">
          <ac:chgData name="Little Thetford" userId="2de5426490ee1e9e" providerId="LiveId" clId="{67F397DD-76AC-4675-99FB-CA15CA476011}" dt="2023-01-12T14:09:38.224" v="2573" actId="27636"/>
          <ac:spMkLst>
            <pc:docMk/>
            <pc:sldMk cId="1701035222" sldId="256"/>
            <ac:spMk id="3" creationId="{248DEA96-3969-46F6-B934-359A4E977F24}"/>
          </ac:spMkLst>
        </pc:spChg>
        <pc:spChg chg="mod">
          <ac:chgData name="Little Thetford" userId="2de5426490ee1e9e" providerId="LiveId" clId="{67F397DD-76AC-4675-99FB-CA15CA476011}" dt="2023-01-12T13:59:23.468" v="1638" actId="313"/>
          <ac:spMkLst>
            <pc:docMk/>
            <pc:sldMk cId="1701035222" sldId="256"/>
            <ac:spMk id="4" creationId="{998E4583-D173-4C10-8000-1C621D5DEC20}"/>
          </ac:spMkLst>
        </pc:spChg>
        <pc:spChg chg="del mod">
          <ac:chgData name="Little Thetford" userId="2de5426490ee1e9e" providerId="LiveId" clId="{67F397DD-76AC-4675-99FB-CA15CA476011}" dt="2023-01-12T14:03:31.517" v="1944"/>
          <ac:spMkLst>
            <pc:docMk/>
            <pc:sldMk cId="1701035222" sldId="256"/>
            <ac:spMk id="6" creationId="{82BABEE3-914B-4537-A1F0-612A9708FB21}"/>
          </ac:spMkLst>
        </pc:spChg>
        <pc:spChg chg="mod">
          <ac:chgData name="Little Thetford" userId="2de5426490ee1e9e" providerId="LiveId" clId="{67F397DD-76AC-4675-99FB-CA15CA476011}" dt="2023-01-12T14:03:29.365" v="1942" actId="20577"/>
          <ac:spMkLst>
            <pc:docMk/>
            <pc:sldMk cId="1701035222" sldId="256"/>
            <ac:spMk id="12" creationId="{F0272B43-D35A-4F6C-BDB1-02D1093EC6AF}"/>
          </ac:spMkLst>
        </pc:spChg>
      </pc:sldChg>
      <pc:sldChg chg="modSp mod">
        <pc:chgData name="Little Thetford" userId="2de5426490ee1e9e" providerId="LiveId" clId="{67F397DD-76AC-4675-99FB-CA15CA476011}" dt="2023-01-12T10:42:39.131" v="21" actId="20577"/>
        <pc:sldMkLst>
          <pc:docMk/>
          <pc:sldMk cId="3360704499" sldId="259"/>
        </pc:sldMkLst>
        <pc:spChg chg="mod">
          <ac:chgData name="Little Thetford" userId="2de5426490ee1e9e" providerId="LiveId" clId="{67F397DD-76AC-4675-99FB-CA15CA476011}" dt="2023-01-12T10:42:39.131" v="21" actId="20577"/>
          <ac:spMkLst>
            <pc:docMk/>
            <pc:sldMk cId="3360704499" sldId="259"/>
            <ac:spMk id="2" creationId="{E6E81B48-AE3A-4C1E-83A9-24FB535B048F}"/>
          </ac:spMkLst>
        </pc:spChg>
      </pc:sldChg>
      <pc:sldChg chg="modSp mod">
        <pc:chgData name="Little Thetford" userId="2de5426490ee1e9e" providerId="LiveId" clId="{67F397DD-76AC-4675-99FB-CA15CA476011}" dt="2023-01-12T12:20:12.500" v="1355" actId="20577"/>
        <pc:sldMkLst>
          <pc:docMk/>
          <pc:sldMk cId="606222735" sldId="261"/>
        </pc:sldMkLst>
        <pc:spChg chg="mod">
          <ac:chgData name="Little Thetford" userId="2de5426490ee1e9e" providerId="LiveId" clId="{67F397DD-76AC-4675-99FB-CA15CA476011}" dt="2023-01-12T12:20:12.500" v="1355" actId="20577"/>
          <ac:spMkLst>
            <pc:docMk/>
            <pc:sldMk cId="606222735" sldId="261"/>
            <ac:spMk id="3" creationId="{2FD22824-A1C4-43CE-A8A7-E8EE54D23A6E}"/>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GB" dirty="0"/>
              <a:t>Expenditure at a glance 2020/21</a:t>
            </a:r>
          </a:p>
        </c:rich>
      </c:tx>
      <c:layout>
        <c:manualLayout>
          <c:xMode val="edge"/>
          <c:yMode val="edge"/>
          <c:x val="0.43354367571462399"/>
          <c:y val="0.15042235963232392"/>
        </c:manualLayout>
      </c:layout>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plotArea>
      <c:layout>
        <c:manualLayout>
          <c:layoutTarget val="inner"/>
          <c:xMode val="edge"/>
          <c:yMode val="edge"/>
          <c:x val="0.12908971893188592"/>
          <c:y val="0.13099996076582154"/>
          <c:w val="0.28746698197145082"/>
          <c:h val="0.70496638075067564"/>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50808438910779741"/>
          <c:y val="0.30593294804876592"/>
          <c:w val="0.36705165626324893"/>
          <c:h val="0.57515751042111596"/>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5">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C12F952-F97D-4ECD-BA21-34B4ABD6CDA9}" type="datetimeFigureOut">
              <a:rPr lang="en-GB" smtClean="0"/>
              <a:t>03/05/2023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4E8D28-F8B2-46E5-B5CE-04ED0E4E7F62}" type="slidenum">
              <a:rPr lang="en-GB" smtClean="0"/>
              <a:t>‹#›</a:t>
            </a:fld>
            <a:endParaRPr lang="en-GB"/>
          </a:p>
        </p:txBody>
      </p:sp>
    </p:spTree>
    <p:extLst>
      <p:ext uri="{BB962C8B-B14F-4D97-AF65-F5344CB8AC3E}">
        <p14:creationId xmlns:p14="http://schemas.microsoft.com/office/powerpoint/2010/main" val="2915261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12F952-F97D-4ECD-BA21-34B4ABD6CDA9}" type="datetimeFigureOut">
              <a:rPr lang="en-GB" smtClean="0"/>
              <a:t>03/05/2023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4E8D28-F8B2-46E5-B5CE-04ED0E4E7F62}" type="slidenum">
              <a:rPr lang="en-GB" smtClean="0"/>
              <a:t>‹#›</a:t>
            </a:fld>
            <a:endParaRPr lang="en-GB"/>
          </a:p>
        </p:txBody>
      </p:sp>
    </p:spTree>
    <p:extLst>
      <p:ext uri="{BB962C8B-B14F-4D97-AF65-F5344CB8AC3E}">
        <p14:creationId xmlns:p14="http://schemas.microsoft.com/office/powerpoint/2010/main" val="590866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12F952-F97D-4ECD-BA21-34B4ABD6CDA9}" type="datetimeFigureOut">
              <a:rPr lang="en-GB" smtClean="0"/>
              <a:t>03/05/2023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4E8D28-F8B2-46E5-B5CE-04ED0E4E7F62}" type="slidenum">
              <a:rPr lang="en-GB" smtClean="0"/>
              <a:t>‹#›</a:t>
            </a:fld>
            <a:endParaRPr lang="en-GB"/>
          </a:p>
        </p:txBody>
      </p:sp>
    </p:spTree>
    <p:extLst>
      <p:ext uri="{BB962C8B-B14F-4D97-AF65-F5344CB8AC3E}">
        <p14:creationId xmlns:p14="http://schemas.microsoft.com/office/powerpoint/2010/main" val="1452380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12F952-F97D-4ECD-BA21-34B4ABD6CDA9}" type="datetimeFigureOut">
              <a:rPr lang="en-GB" smtClean="0"/>
              <a:t>03/05/2023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4E8D28-F8B2-46E5-B5CE-04ED0E4E7F62}" type="slidenum">
              <a:rPr lang="en-GB" smtClean="0"/>
              <a:t>‹#›</a:t>
            </a:fld>
            <a:endParaRPr lang="en-GB"/>
          </a:p>
        </p:txBody>
      </p:sp>
    </p:spTree>
    <p:extLst>
      <p:ext uri="{BB962C8B-B14F-4D97-AF65-F5344CB8AC3E}">
        <p14:creationId xmlns:p14="http://schemas.microsoft.com/office/powerpoint/2010/main" val="347744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12F952-F97D-4ECD-BA21-34B4ABD6CDA9}" type="datetimeFigureOut">
              <a:rPr lang="en-GB" smtClean="0"/>
              <a:t>03/05/2023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4E8D28-F8B2-46E5-B5CE-04ED0E4E7F62}" type="slidenum">
              <a:rPr lang="en-GB" smtClean="0"/>
              <a:t>‹#›</a:t>
            </a:fld>
            <a:endParaRPr lang="en-GB"/>
          </a:p>
        </p:txBody>
      </p:sp>
    </p:spTree>
    <p:extLst>
      <p:ext uri="{BB962C8B-B14F-4D97-AF65-F5344CB8AC3E}">
        <p14:creationId xmlns:p14="http://schemas.microsoft.com/office/powerpoint/2010/main" val="1749077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12F952-F97D-4ECD-BA21-34B4ABD6CDA9}" type="datetimeFigureOut">
              <a:rPr lang="en-GB" smtClean="0"/>
              <a:t>03/05/2023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4E8D28-F8B2-46E5-B5CE-04ED0E4E7F62}" type="slidenum">
              <a:rPr lang="en-GB" smtClean="0"/>
              <a:t>‹#›</a:t>
            </a:fld>
            <a:endParaRPr lang="en-GB"/>
          </a:p>
        </p:txBody>
      </p:sp>
    </p:spTree>
    <p:extLst>
      <p:ext uri="{BB962C8B-B14F-4D97-AF65-F5344CB8AC3E}">
        <p14:creationId xmlns:p14="http://schemas.microsoft.com/office/powerpoint/2010/main" val="2107081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C12F952-F97D-4ECD-BA21-34B4ABD6CDA9}" type="datetimeFigureOut">
              <a:rPr lang="en-GB" smtClean="0"/>
              <a:t>03/05/2023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24E8D28-F8B2-46E5-B5CE-04ED0E4E7F62}" type="slidenum">
              <a:rPr lang="en-GB" smtClean="0"/>
              <a:t>‹#›</a:t>
            </a:fld>
            <a:endParaRPr lang="en-GB"/>
          </a:p>
        </p:txBody>
      </p:sp>
    </p:spTree>
    <p:extLst>
      <p:ext uri="{BB962C8B-B14F-4D97-AF65-F5344CB8AC3E}">
        <p14:creationId xmlns:p14="http://schemas.microsoft.com/office/powerpoint/2010/main" val="1888359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12F952-F97D-4ECD-BA21-34B4ABD6CDA9}" type="datetimeFigureOut">
              <a:rPr lang="en-GB" smtClean="0"/>
              <a:t>03/05/2023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24E8D28-F8B2-46E5-B5CE-04ED0E4E7F62}" type="slidenum">
              <a:rPr lang="en-GB" smtClean="0"/>
              <a:t>‹#›</a:t>
            </a:fld>
            <a:endParaRPr lang="en-GB"/>
          </a:p>
        </p:txBody>
      </p:sp>
    </p:spTree>
    <p:extLst>
      <p:ext uri="{BB962C8B-B14F-4D97-AF65-F5344CB8AC3E}">
        <p14:creationId xmlns:p14="http://schemas.microsoft.com/office/powerpoint/2010/main" val="338170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12F952-F97D-4ECD-BA21-34B4ABD6CDA9}" type="datetimeFigureOut">
              <a:rPr lang="en-GB" smtClean="0"/>
              <a:t>03/05/2023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24E8D28-F8B2-46E5-B5CE-04ED0E4E7F62}" type="slidenum">
              <a:rPr lang="en-GB" smtClean="0"/>
              <a:t>‹#›</a:t>
            </a:fld>
            <a:endParaRPr lang="en-GB"/>
          </a:p>
        </p:txBody>
      </p:sp>
    </p:spTree>
    <p:extLst>
      <p:ext uri="{BB962C8B-B14F-4D97-AF65-F5344CB8AC3E}">
        <p14:creationId xmlns:p14="http://schemas.microsoft.com/office/powerpoint/2010/main" val="1733674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C12F952-F97D-4ECD-BA21-34B4ABD6CDA9}" type="datetimeFigureOut">
              <a:rPr lang="en-GB" smtClean="0"/>
              <a:t>03/05/2023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4E8D28-F8B2-46E5-B5CE-04ED0E4E7F62}" type="slidenum">
              <a:rPr lang="en-GB" smtClean="0"/>
              <a:t>‹#›</a:t>
            </a:fld>
            <a:endParaRPr lang="en-GB"/>
          </a:p>
        </p:txBody>
      </p:sp>
    </p:spTree>
    <p:extLst>
      <p:ext uri="{BB962C8B-B14F-4D97-AF65-F5344CB8AC3E}">
        <p14:creationId xmlns:p14="http://schemas.microsoft.com/office/powerpoint/2010/main" val="1932681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C12F952-F97D-4ECD-BA21-34B4ABD6CDA9}" type="datetimeFigureOut">
              <a:rPr lang="en-GB" smtClean="0"/>
              <a:t>03/05/2023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4E8D28-F8B2-46E5-B5CE-04ED0E4E7F62}" type="slidenum">
              <a:rPr lang="en-GB" smtClean="0"/>
              <a:t>‹#›</a:t>
            </a:fld>
            <a:endParaRPr lang="en-GB"/>
          </a:p>
        </p:txBody>
      </p:sp>
    </p:spTree>
    <p:extLst>
      <p:ext uri="{BB962C8B-B14F-4D97-AF65-F5344CB8AC3E}">
        <p14:creationId xmlns:p14="http://schemas.microsoft.com/office/powerpoint/2010/main" val="2407485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C12F952-F97D-4ECD-BA21-34B4ABD6CDA9}" type="datetimeFigureOut">
              <a:rPr lang="en-GB" smtClean="0"/>
              <a:t>03/05/2023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24E8D28-F8B2-46E5-B5CE-04ED0E4E7F62}" type="slidenum">
              <a:rPr lang="en-GB" smtClean="0"/>
              <a:t>‹#›</a:t>
            </a:fld>
            <a:endParaRPr lang="en-GB"/>
          </a:p>
        </p:txBody>
      </p:sp>
    </p:spTree>
    <p:extLst>
      <p:ext uri="{BB962C8B-B14F-4D97-AF65-F5344CB8AC3E}">
        <p14:creationId xmlns:p14="http://schemas.microsoft.com/office/powerpoint/2010/main" val="330057585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Olibhe.collinsneat@littlethetford.org.uk" TargetMode="External"/><Relationship Id="rId3" Type="http://schemas.openxmlformats.org/officeDocument/2006/relationships/hyperlink" Target="https://www.facebook.com/littlethetfordpc/" TargetMode="External"/><Relationship Id="rId7" Type="http://schemas.openxmlformats.org/officeDocument/2006/relationships/hyperlink" Target="mailto:danpeacock@littlethetford.org.uk" TargetMode="External"/><Relationship Id="rId2" Type="http://schemas.openxmlformats.org/officeDocument/2006/relationships/hyperlink" Target="http://www.littlethetford.org.uk/" TargetMode="External"/><Relationship Id="rId1" Type="http://schemas.openxmlformats.org/officeDocument/2006/relationships/slideLayout" Target="../slideLayouts/slideLayout2.xml"/><Relationship Id="rId6" Type="http://schemas.openxmlformats.org/officeDocument/2006/relationships/hyperlink" Target="mailto:charlotte.mitchell@littlethetford.org.uk" TargetMode="External"/><Relationship Id="rId11" Type="http://schemas.openxmlformats.org/officeDocument/2006/relationships/hyperlink" Target="mailto:Tracey.durham@littlethetford.org.uk" TargetMode="External"/><Relationship Id="rId5" Type="http://schemas.openxmlformats.org/officeDocument/2006/relationships/hyperlink" Target="https://cambridgeshireinsight.org.uk/parish-profile/?geographyId=7f94ea12b8914d3cb0c0c29bc9ad1767&amp;featureId=E04001647" TargetMode="External"/><Relationship Id="rId10" Type="http://schemas.openxmlformats.org/officeDocument/2006/relationships/hyperlink" Target="mailto:Phil.Hadley@littlethetford.org.uk" TargetMode="External"/><Relationship Id="rId4" Type="http://schemas.openxmlformats.org/officeDocument/2006/relationships/hyperlink" Target="mailto:parish.clerk@littlethetford.org.uk" TargetMode="External"/><Relationship Id="rId9" Type="http://schemas.openxmlformats.org/officeDocument/2006/relationships/hyperlink" Target="mailto:Ian.driver@littlethetford.org.uk"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ABCEA-7DB1-433B-8738-853D27E85E81}"/>
              </a:ext>
            </a:extLst>
          </p:cNvPr>
          <p:cNvSpPr>
            <a:spLocks noGrp="1"/>
          </p:cNvSpPr>
          <p:nvPr>
            <p:ph type="ctrTitle"/>
          </p:nvPr>
        </p:nvSpPr>
        <p:spPr>
          <a:xfrm>
            <a:off x="514350" y="401991"/>
            <a:ext cx="4773559" cy="982115"/>
          </a:xfrm>
        </p:spPr>
        <p:txBody>
          <a:bodyPr>
            <a:normAutofit fontScale="90000"/>
          </a:bodyPr>
          <a:lstStyle/>
          <a:p>
            <a:r>
              <a:rPr lang="en-GB" sz="3200" b="1" dirty="0"/>
              <a:t>Little Thetford Parish Council Annual Report 2022/23</a:t>
            </a:r>
          </a:p>
        </p:txBody>
      </p:sp>
      <p:sp>
        <p:nvSpPr>
          <p:cNvPr id="3" name="Subtitle 2">
            <a:extLst>
              <a:ext uri="{FF2B5EF4-FFF2-40B4-BE49-F238E27FC236}">
                <a16:creationId xmlns:a16="http://schemas.microsoft.com/office/drawing/2014/main" id="{248DEA96-3969-46F6-B934-359A4E977F24}"/>
              </a:ext>
            </a:extLst>
          </p:cNvPr>
          <p:cNvSpPr>
            <a:spLocks noGrp="1"/>
          </p:cNvSpPr>
          <p:nvPr>
            <p:ph type="subTitle" idx="1"/>
          </p:nvPr>
        </p:nvSpPr>
        <p:spPr>
          <a:xfrm>
            <a:off x="514342" y="1607759"/>
            <a:ext cx="5664776" cy="1324879"/>
          </a:xfrm>
        </p:spPr>
        <p:txBody>
          <a:bodyPr>
            <a:normAutofit lnSpcReduction="10000"/>
          </a:bodyPr>
          <a:lstStyle/>
          <a:p>
            <a:pPr algn="just"/>
            <a:r>
              <a:rPr lang="en-GB" sz="1200" dirty="0"/>
              <a:t>Little Thetford Parish Council had a very successful 2022 with lots of positive changes within the village, the biggest being the renewal of the Children’s Play Park that officially opened in June 2022. Two events were organised in 2022, the Queens Jubilee weekend and the Christmas light switch on that were a huge success. Thankyou to the Feast committee and everyone else involved for making these popular events a success.</a:t>
            </a:r>
          </a:p>
          <a:p>
            <a:pPr algn="just"/>
            <a:r>
              <a:rPr lang="en-GB" sz="1200" dirty="0"/>
              <a:t>The following report summarises the work we have undertaken between April 2022 and March 2023.</a:t>
            </a:r>
          </a:p>
        </p:txBody>
      </p:sp>
      <p:sp>
        <p:nvSpPr>
          <p:cNvPr id="4" name="TextBox 3">
            <a:extLst>
              <a:ext uri="{FF2B5EF4-FFF2-40B4-BE49-F238E27FC236}">
                <a16:creationId xmlns:a16="http://schemas.microsoft.com/office/drawing/2014/main" id="{998E4583-D173-4C10-8000-1C621D5DEC20}"/>
              </a:ext>
            </a:extLst>
          </p:cNvPr>
          <p:cNvSpPr txBox="1"/>
          <p:nvPr/>
        </p:nvSpPr>
        <p:spPr>
          <a:xfrm>
            <a:off x="514340" y="2778496"/>
            <a:ext cx="5664777" cy="2523768"/>
          </a:xfrm>
          <a:prstGeom prst="rect">
            <a:avLst/>
          </a:prstGeom>
          <a:noFill/>
        </p:spPr>
        <p:txBody>
          <a:bodyPr wrap="square" rtlCol="0">
            <a:spAutoFit/>
          </a:bodyPr>
          <a:lstStyle/>
          <a:p>
            <a:r>
              <a:rPr lang="en-GB" sz="1400" b="1" dirty="0"/>
              <a:t>Finance</a:t>
            </a:r>
          </a:p>
          <a:p>
            <a:pPr algn="just"/>
            <a:r>
              <a:rPr lang="en-GB" sz="1200" dirty="0"/>
              <a:t>The precept for 2022/23 increased slightly to £17,509. Your precept is collected by East Cambridgeshire District Council (ECDC) and included in your Council Tax payments.   Precept is the money Little Thetford Parish Council (LTPC) requests to carry out their statutory duties and other responsibilities.  </a:t>
            </a:r>
          </a:p>
          <a:p>
            <a:pPr algn="just"/>
            <a:endParaRPr lang="en-GB" sz="1200" dirty="0"/>
          </a:p>
          <a:p>
            <a:pPr algn="just"/>
            <a:r>
              <a:rPr lang="en-GB" sz="1200" dirty="0"/>
              <a:t>During the year we also received Community Infrastructure Levy money (CIL) of £6775.29 to be used towards  ‘infrastructure’ projects within our village. CIL is a charge levied by Local Authorities (ECDC) on new developments in our village to help deliver and improve infrastructure needed to support the new houses. The amount of this levy received by the Parish Council is set by ECDC. In 2022 the Parish Council used £6330 on the completion of the playpark. A document containing the full breakdown of how Little Thetford's CIL money is used in on our website.</a:t>
            </a:r>
          </a:p>
        </p:txBody>
      </p:sp>
      <p:sp>
        <p:nvSpPr>
          <p:cNvPr id="12" name="Rectangle 11">
            <a:extLst>
              <a:ext uri="{FF2B5EF4-FFF2-40B4-BE49-F238E27FC236}">
                <a16:creationId xmlns:a16="http://schemas.microsoft.com/office/drawing/2014/main" id="{F0272B43-D35A-4F6C-BDB1-02D1093EC6AF}"/>
              </a:ext>
            </a:extLst>
          </p:cNvPr>
          <p:cNvSpPr/>
          <p:nvPr/>
        </p:nvSpPr>
        <p:spPr>
          <a:xfrm>
            <a:off x="533380" y="5827590"/>
            <a:ext cx="5829314" cy="1046440"/>
          </a:xfrm>
          <a:prstGeom prst="rect">
            <a:avLst/>
          </a:prstGeom>
        </p:spPr>
        <p:txBody>
          <a:bodyPr wrap="square">
            <a:spAutoFit/>
          </a:bodyPr>
          <a:lstStyle/>
          <a:p>
            <a:r>
              <a:rPr lang="en-GB" sz="1400" b="1" dirty="0"/>
              <a:t>More information within the report…</a:t>
            </a:r>
          </a:p>
          <a:p>
            <a:pPr algn="just"/>
            <a:r>
              <a:rPr lang="en-GB" sz="1200" dirty="0"/>
              <a:t>I would like to take this opportunity to thank my fellow Councillors for all their hard work throughout 2022. Councillor Kilby stepped down in July 2022 after 9 years as a Parish Councillor. Little Thetford Parish Council have one vacancy open for a Parish Councillor, if you are interested in this exciting role please contact the clerk.</a:t>
            </a:r>
            <a:endParaRPr lang="en-GB" sz="1200" b="1" i="1" dirty="0"/>
          </a:p>
        </p:txBody>
      </p:sp>
      <p:pic>
        <p:nvPicPr>
          <p:cNvPr id="14" name="Picture 13" descr="A close up of a sign&#10;&#10;Description automatically generated">
            <a:extLst>
              <a:ext uri="{FF2B5EF4-FFF2-40B4-BE49-F238E27FC236}">
                <a16:creationId xmlns:a16="http://schemas.microsoft.com/office/drawing/2014/main" id="{E0016B6F-B6EE-484D-A6BF-01C0FF3870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87909" y="130878"/>
            <a:ext cx="1276686" cy="1407370"/>
          </a:xfrm>
          <a:prstGeom prst="rect">
            <a:avLst/>
          </a:prstGeom>
          <a:ln>
            <a:noFill/>
          </a:ln>
          <a:effectLst>
            <a:softEdge rad="112500"/>
          </a:effectLst>
        </p:spPr>
      </p:pic>
      <p:sp>
        <p:nvSpPr>
          <p:cNvPr id="9" name="TextBox 8">
            <a:extLst>
              <a:ext uri="{FF2B5EF4-FFF2-40B4-BE49-F238E27FC236}">
                <a16:creationId xmlns:a16="http://schemas.microsoft.com/office/drawing/2014/main" id="{CE37303B-0BED-40FC-9CF0-969F71350FF9}"/>
              </a:ext>
            </a:extLst>
          </p:cNvPr>
          <p:cNvSpPr txBox="1"/>
          <p:nvPr/>
        </p:nvSpPr>
        <p:spPr>
          <a:xfrm>
            <a:off x="540705" y="7282578"/>
            <a:ext cx="5730555" cy="2031325"/>
          </a:xfrm>
          <a:prstGeom prst="rect">
            <a:avLst/>
          </a:prstGeom>
          <a:noFill/>
        </p:spPr>
        <p:txBody>
          <a:bodyPr wrap="square">
            <a:spAutoFit/>
          </a:bodyPr>
          <a:lstStyle/>
          <a:p>
            <a:r>
              <a:rPr kumimoji="0" lang="en-GB" sz="1800" b="1" i="0" u="none" strike="noStrike" kern="1200" cap="none" spc="0" normalizeH="0" baseline="0" noProof="0" dirty="0">
                <a:ln>
                  <a:noFill/>
                </a:ln>
                <a:solidFill>
                  <a:prstClr val="black"/>
                </a:solidFill>
                <a:effectLst/>
                <a:uLnTx/>
                <a:uFillTx/>
                <a:latin typeface="Calibri Light" panose="020F0302020204030204"/>
                <a:ea typeface="+mj-ea"/>
                <a:cs typeface="+mj-cs"/>
              </a:rPr>
              <a:t>What Does a Parish Council Do?</a:t>
            </a:r>
            <a:br>
              <a:rPr kumimoji="0" lang="en-GB" sz="1800" b="1"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en-GB" sz="1200" b="0" i="0" u="none" strike="noStrike" kern="1200" cap="none" spc="0" normalizeH="0" baseline="0" noProof="0" dirty="0">
                <a:ln>
                  <a:noFill/>
                </a:ln>
                <a:solidFill>
                  <a:prstClr val="black"/>
                </a:solidFill>
                <a:effectLst/>
                <a:uLnTx/>
                <a:uFillTx/>
                <a:latin typeface="Calibri" panose="020F0502020204030204"/>
                <a:ea typeface="+mj-ea"/>
                <a:cs typeface="+mj-cs"/>
              </a:rPr>
              <a:t>Parish Councils play a vital role in obtaining and representing the views of its community and are consulted by other public authorities including District and County Council, Health Authorities, Government departments on a variety of issues which may affect the parish.</a:t>
            </a:r>
            <a:br>
              <a:rPr kumimoji="0" lang="en-GB" sz="1200" b="0" i="0" u="none" strike="noStrike" kern="1200" cap="none" spc="0" normalizeH="0" baseline="0" noProof="0" dirty="0">
                <a:ln>
                  <a:noFill/>
                </a:ln>
                <a:solidFill>
                  <a:prstClr val="black"/>
                </a:solidFill>
                <a:effectLst/>
                <a:uLnTx/>
                <a:uFillTx/>
                <a:latin typeface="Calibri" panose="020F0502020204030204"/>
                <a:ea typeface="+mj-ea"/>
                <a:cs typeface="+mj-cs"/>
              </a:rPr>
            </a:br>
            <a:br>
              <a:rPr kumimoji="0" lang="en-GB" sz="1200" b="0" i="0" u="none" strike="noStrike" kern="1200" cap="none" spc="0" normalizeH="0" baseline="0" noProof="0" dirty="0">
                <a:ln>
                  <a:noFill/>
                </a:ln>
                <a:solidFill>
                  <a:prstClr val="black"/>
                </a:solidFill>
                <a:effectLst/>
                <a:uLnTx/>
                <a:uFillTx/>
                <a:latin typeface="Calibri" panose="020F0502020204030204"/>
                <a:ea typeface="+mj-ea"/>
                <a:cs typeface="+mj-cs"/>
              </a:rPr>
            </a:br>
            <a:r>
              <a:rPr kumimoji="0" lang="en-GB" sz="1200" b="0" i="0" u="none" strike="noStrike" kern="1200" cap="none" spc="0" normalizeH="0" baseline="0" noProof="0" dirty="0">
                <a:ln>
                  <a:noFill/>
                </a:ln>
                <a:solidFill>
                  <a:prstClr val="black"/>
                </a:solidFill>
                <a:effectLst/>
                <a:uLnTx/>
                <a:uFillTx/>
                <a:latin typeface="Calibri" panose="020F0502020204030204"/>
                <a:ea typeface="+mj-ea"/>
                <a:cs typeface="+mj-cs"/>
              </a:rPr>
              <a:t>Decisions are taken by the Councillors at legally convened meetings which are open to the public, </a:t>
            </a:r>
            <a:r>
              <a:rPr lang="en-GB" sz="1200" dirty="0">
                <a:solidFill>
                  <a:prstClr val="black"/>
                </a:solidFill>
                <a:latin typeface="Calibri" panose="020F0502020204030204"/>
                <a:ea typeface="+mj-ea"/>
                <a:cs typeface="+mj-cs"/>
              </a:rPr>
              <a:t>and</a:t>
            </a:r>
            <a:r>
              <a:rPr kumimoji="0" lang="en-GB" sz="1200" b="0" i="0" u="none" strike="noStrike" kern="1200" cap="none" spc="0" normalizeH="0" baseline="0" noProof="0" dirty="0">
                <a:ln>
                  <a:noFill/>
                </a:ln>
                <a:solidFill>
                  <a:prstClr val="black"/>
                </a:solidFill>
                <a:effectLst/>
                <a:uLnTx/>
                <a:uFillTx/>
                <a:latin typeface="Calibri" panose="020F0502020204030204"/>
                <a:ea typeface="+mj-ea"/>
                <a:cs typeface="+mj-cs"/>
              </a:rPr>
              <a:t> were all held online during the COVID lockdown period.  Agendas are displayed on the noticeboard and the parish council website.  Minutes of meetings are also displayed on the website.</a:t>
            </a:r>
            <a:endParaRPr lang="en-GB" dirty="0"/>
          </a:p>
        </p:txBody>
      </p:sp>
    </p:spTree>
    <p:extLst>
      <p:ext uri="{BB962C8B-B14F-4D97-AF65-F5344CB8AC3E}">
        <p14:creationId xmlns:p14="http://schemas.microsoft.com/office/powerpoint/2010/main" val="1701035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95A36-EC28-4AD1-83E7-CD1AC3BE49D4}"/>
              </a:ext>
            </a:extLst>
          </p:cNvPr>
          <p:cNvSpPr>
            <a:spLocks noGrp="1"/>
          </p:cNvSpPr>
          <p:nvPr>
            <p:ph type="title"/>
          </p:nvPr>
        </p:nvSpPr>
        <p:spPr>
          <a:xfrm>
            <a:off x="-6198254" y="1078734"/>
            <a:ext cx="5915025" cy="1796696"/>
          </a:xfrm>
        </p:spPr>
        <p:txBody>
          <a:bodyPr>
            <a:normAutofit/>
          </a:bodyPr>
          <a:lstStyle/>
          <a:p>
            <a:pPr>
              <a:lnSpc>
                <a:spcPct val="100000"/>
              </a:lnSpc>
            </a:pPr>
            <a:endParaRPr lang="en-GB" sz="1200" dirty="0"/>
          </a:p>
        </p:txBody>
      </p:sp>
      <p:sp>
        <p:nvSpPr>
          <p:cNvPr id="3" name="Content Placeholder 2">
            <a:extLst>
              <a:ext uri="{FF2B5EF4-FFF2-40B4-BE49-F238E27FC236}">
                <a16:creationId xmlns:a16="http://schemas.microsoft.com/office/drawing/2014/main" id="{2FD22824-A1C4-43CE-A8A7-E8EE54D23A6E}"/>
              </a:ext>
            </a:extLst>
          </p:cNvPr>
          <p:cNvSpPr>
            <a:spLocks noGrp="1"/>
          </p:cNvSpPr>
          <p:nvPr>
            <p:ph idx="1"/>
          </p:nvPr>
        </p:nvSpPr>
        <p:spPr>
          <a:xfrm>
            <a:off x="538723" y="614454"/>
            <a:ext cx="5767948" cy="8959851"/>
          </a:xfrm>
          <a:noFill/>
          <a:ln w="28575">
            <a:solidFill>
              <a:srgbClr val="0070C0"/>
            </a:solidFill>
          </a:ln>
        </p:spPr>
        <p:txBody>
          <a:bodyPr>
            <a:normAutofit/>
          </a:bodyPr>
          <a:lstStyle/>
          <a:p>
            <a:pPr marL="0" indent="0">
              <a:lnSpc>
                <a:spcPct val="100000"/>
              </a:lnSpc>
              <a:buNone/>
            </a:pPr>
            <a:r>
              <a:rPr lang="en-GB" sz="1600" b="1" dirty="0"/>
              <a:t>Other Work</a:t>
            </a:r>
          </a:p>
          <a:p>
            <a:pPr marL="0" indent="0">
              <a:lnSpc>
                <a:spcPct val="100000"/>
              </a:lnSpc>
              <a:buNone/>
            </a:pPr>
            <a:r>
              <a:rPr lang="en-GB" sz="1050" b="1" i="1" dirty="0"/>
              <a:t>What have we been doing?  Where has your money been spent?  How have we contributed to the parish of Little Thetford?</a:t>
            </a:r>
          </a:p>
          <a:p>
            <a:pPr algn="just">
              <a:lnSpc>
                <a:spcPct val="100000"/>
              </a:lnSpc>
            </a:pPr>
            <a:r>
              <a:rPr lang="en-GB" sz="1000" b="1" dirty="0">
                <a:latin typeface="+mj-lt"/>
              </a:rPr>
              <a:t>7 unpaid elected/co-opted Councillors  ‘</a:t>
            </a:r>
            <a:r>
              <a:rPr lang="en-GB" sz="1000" b="1" i="1" dirty="0">
                <a:latin typeface="+mj-lt"/>
              </a:rPr>
              <a:t>hold a seat in public office</a:t>
            </a:r>
            <a:r>
              <a:rPr lang="en-GB" sz="1000" b="1" dirty="0">
                <a:latin typeface="+mj-lt"/>
              </a:rPr>
              <a:t>’ attend at least 12 meetings per year, held on the second Wednesday of each month. Little Thetford Parish Council currently have one vacant position.</a:t>
            </a:r>
          </a:p>
          <a:p>
            <a:pPr algn="just">
              <a:lnSpc>
                <a:spcPct val="100000"/>
              </a:lnSpc>
            </a:pPr>
            <a:r>
              <a:rPr lang="en-GB" sz="1000" b="1" dirty="0">
                <a:latin typeface="+mj-lt"/>
              </a:rPr>
              <a:t>Comments on (but does not decide) planning applications within the parish and neighbouring parishes where there may be an impact on the village.  Over the year 10 planning applications have been considered at full council meetings.</a:t>
            </a:r>
          </a:p>
          <a:p>
            <a:pPr algn="just">
              <a:lnSpc>
                <a:spcPct val="100000"/>
              </a:lnSpc>
            </a:pPr>
            <a:r>
              <a:rPr lang="en-GB" sz="1000" b="1" dirty="0">
                <a:latin typeface="+mj-lt"/>
              </a:rPr>
              <a:t>We maintain the play area on Cowslip Drive and various areas of Public Open Space for the benefit of the residents of the village.  </a:t>
            </a:r>
          </a:p>
          <a:p>
            <a:pPr algn="just">
              <a:lnSpc>
                <a:spcPct val="100000"/>
              </a:lnSpc>
            </a:pPr>
            <a:r>
              <a:rPr lang="en-GB" sz="1000" b="1" dirty="0">
                <a:latin typeface="+mj-lt"/>
              </a:rPr>
              <a:t>The cemetery gates have been re-furbished in 2022. The grounds within the cemetery have been levelled up and re-seeded and two new benches have been installed.</a:t>
            </a:r>
          </a:p>
          <a:p>
            <a:pPr algn="just">
              <a:lnSpc>
                <a:spcPct val="100000"/>
              </a:lnSpc>
            </a:pPr>
            <a:r>
              <a:rPr lang="en-GB" sz="1000" b="1" dirty="0">
                <a:latin typeface="+mj-lt"/>
              </a:rPr>
              <a:t>The new noticeboards have been installed on the green and inside the cemetery.</a:t>
            </a:r>
          </a:p>
          <a:p>
            <a:pPr algn="just">
              <a:lnSpc>
                <a:spcPct val="100000"/>
              </a:lnSpc>
            </a:pPr>
            <a:r>
              <a:rPr lang="en-GB" sz="1000" b="1" dirty="0">
                <a:latin typeface="+mj-lt"/>
              </a:rPr>
              <a:t>The children's play area was renewed in 2022 after successfully receiving £40000 in grants.</a:t>
            </a:r>
          </a:p>
          <a:p>
            <a:pPr algn="just">
              <a:lnSpc>
                <a:spcPct val="100000"/>
              </a:lnSpc>
            </a:pPr>
            <a:r>
              <a:rPr lang="en-GB" sz="1000" b="1" dirty="0">
                <a:latin typeface="+mj-lt"/>
              </a:rPr>
              <a:t>The cemetery on The Wyches is managed and maintained by the Parish Council.  Sadly there have been 4 burials in the cemetery during the year. </a:t>
            </a:r>
          </a:p>
          <a:p>
            <a:pPr algn="just">
              <a:lnSpc>
                <a:spcPct val="100000"/>
              </a:lnSpc>
            </a:pPr>
            <a:r>
              <a:rPr lang="en-GB" sz="1000" b="1" dirty="0">
                <a:latin typeface="+mj-lt"/>
              </a:rPr>
              <a:t>Maintain the verges on behalf of Cambridgeshire County Council.</a:t>
            </a:r>
          </a:p>
          <a:p>
            <a:pPr algn="just">
              <a:lnSpc>
                <a:spcPct val="100000"/>
              </a:lnSpc>
            </a:pPr>
            <a:r>
              <a:rPr lang="en-GB" sz="1000" b="1" dirty="0">
                <a:latin typeface="+mj-lt"/>
              </a:rPr>
              <a:t>Works with East Cambridgeshire District Council to provide dog bins and additional signage</a:t>
            </a:r>
          </a:p>
          <a:p>
            <a:pPr algn="just">
              <a:lnSpc>
                <a:spcPct val="100000"/>
              </a:lnSpc>
            </a:pPr>
            <a:r>
              <a:rPr lang="en-GB" sz="1000" b="1" dirty="0">
                <a:latin typeface="+mj-lt"/>
              </a:rPr>
              <a:t>The village gardening and maintenance contract runs for another year.</a:t>
            </a:r>
          </a:p>
          <a:p>
            <a:pPr algn="just">
              <a:lnSpc>
                <a:spcPct val="100000"/>
              </a:lnSpc>
            </a:pPr>
            <a:r>
              <a:rPr lang="en-GB" sz="1000" b="1" dirty="0">
                <a:latin typeface="+mj-lt"/>
              </a:rPr>
              <a:t>Large improvements have been made in the conservation area in regards to the gardening  and clearing the space so it can be enjoyed by the parishioners this will continue in 2023 and beyond.</a:t>
            </a:r>
          </a:p>
          <a:p>
            <a:pPr algn="just">
              <a:lnSpc>
                <a:spcPct val="100000"/>
              </a:lnSpc>
            </a:pPr>
            <a:r>
              <a:rPr lang="en-GB" sz="1000" b="1" dirty="0">
                <a:latin typeface="+mj-lt"/>
              </a:rPr>
              <a:t>The ‘New Life on the Old West’ project has been completed in the village. The new hedgerow is taking shape in the cemetery and the pond at Holt Fen will hopefully become more established in 2023</a:t>
            </a:r>
            <a:endParaRPr kumimoji="0" lang="en-GB" sz="1000" b="1" u="none" strike="noStrike" kern="1200" cap="none" spc="0" normalizeH="0" baseline="0" noProof="0" dirty="0">
              <a:ln>
                <a:noFill/>
              </a:ln>
              <a:solidFill>
                <a:prstClr val="black"/>
              </a:solidFill>
              <a:effectLst/>
              <a:uLnTx/>
              <a:uFillTx/>
              <a:latin typeface="+mj-lt"/>
              <a:ea typeface="+mn-ea"/>
              <a:cs typeface="+mn-cs"/>
            </a:endParaRPr>
          </a:p>
          <a:p>
            <a:pPr algn="just">
              <a:lnSpc>
                <a:spcPct val="100000"/>
              </a:lnSpc>
            </a:pPr>
            <a:r>
              <a:rPr lang="en-GB" sz="1000" b="1" dirty="0">
                <a:solidFill>
                  <a:prstClr val="black"/>
                </a:solidFill>
                <a:latin typeface="+mj-lt"/>
              </a:rPr>
              <a:t>The Parish Council successfully collaborated with the village organisations to deliver two wonderful events this year, the Queens Jubilee in June 22 and the Christmas Event in December 2022 which was attending by many residents.</a:t>
            </a:r>
          </a:p>
          <a:p>
            <a:pPr algn="just">
              <a:lnSpc>
                <a:spcPct val="100000"/>
              </a:lnSpc>
            </a:pPr>
            <a:r>
              <a:rPr kumimoji="0" lang="en-GB" sz="1000" b="1" u="none" strike="noStrike" kern="1200" cap="none" spc="0" normalizeH="0" baseline="0" noProof="0" dirty="0">
                <a:ln>
                  <a:noFill/>
                </a:ln>
                <a:solidFill>
                  <a:prstClr val="black"/>
                </a:solidFill>
                <a:effectLst/>
                <a:uLnTx/>
                <a:uFillTx/>
                <a:latin typeface="+mj-lt"/>
                <a:ea typeface="+mn-ea"/>
                <a:cs typeface="+mn-cs"/>
              </a:rPr>
              <a:t>Replacement noticeboards will be delivered and installed in Summer 2022</a:t>
            </a:r>
            <a:endParaRPr lang="en-GB" sz="1000" b="1" dirty="0">
              <a:solidFill>
                <a:prstClr val="black"/>
              </a:solidFill>
              <a:latin typeface="+mj-lt"/>
            </a:endParaRPr>
          </a:p>
          <a:p>
            <a:pPr marL="0" indent="0">
              <a:lnSpc>
                <a:spcPct val="100000"/>
              </a:lnSpc>
              <a:buNone/>
            </a:pPr>
            <a:endParaRPr lang="en-GB" sz="1050" dirty="0"/>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400" b="1" i="0" u="none" strike="noStrike" kern="1200" cap="none" spc="0" normalizeH="0" baseline="0" noProof="0" dirty="0">
                <a:ln>
                  <a:noFill/>
                </a:ln>
                <a:solidFill>
                  <a:prstClr val="black"/>
                </a:solidFill>
                <a:effectLst/>
                <a:uLnTx/>
                <a:uFillTx/>
                <a:ea typeface="+mn-ea"/>
                <a:cs typeface="+mn-cs"/>
              </a:rPr>
              <a:t>Future Work-</a:t>
            </a:r>
            <a:r>
              <a:rPr lang="en-GB" sz="1400" b="1" dirty="0">
                <a:solidFill>
                  <a:prstClr val="black"/>
                </a:solidFill>
              </a:rPr>
              <a:t> </a:t>
            </a:r>
            <a:r>
              <a:rPr kumimoji="0" lang="en-GB" sz="1400" b="1" i="1" u="none" strike="noStrike" kern="1200" cap="none" spc="0" normalizeH="0" baseline="0" noProof="0" dirty="0">
                <a:ln>
                  <a:noFill/>
                </a:ln>
                <a:solidFill>
                  <a:prstClr val="black"/>
                </a:solidFill>
                <a:effectLst/>
                <a:uLnTx/>
                <a:uFillTx/>
                <a:ea typeface="+mn-ea"/>
                <a:cs typeface="+mn-cs"/>
              </a:rPr>
              <a:t>What are we working on going forward?</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050" b="1" i="1" u="none" strike="noStrike" kern="1200" cap="none" spc="0" normalizeH="0" baseline="0" noProof="0" dirty="0">
              <a:ln>
                <a:noFill/>
              </a:ln>
              <a:solidFill>
                <a:prstClr val="black"/>
              </a:solidFill>
              <a:effectLst/>
              <a:uLnTx/>
              <a:uFillTx/>
              <a:ea typeface="+mn-ea"/>
              <a:cs typeface="+mn-cs"/>
            </a:endParaRPr>
          </a:p>
          <a:p>
            <a:pPr defTabSz="457200">
              <a:lnSpc>
                <a:spcPct val="100000"/>
              </a:lnSpc>
              <a:spcBef>
                <a:spcPts val="0"/>
              </a:spcBef>
              <a:defRPr/>
            </a:pPr>
            <a:r>
              <a:rPr kumimoji="0" lang="en-GB" sz="1050" b="1" i="1" u="none" strike="noStrike" kern="1200" cap="none" spc="0" normalizeH="0" baseline="0" noProof="0" dirty="0">
                <a:ln>
                  <a:noFill/>
                </a:ln>
                <a:solidFill>
                  <a:prstClr val="black"/>
                </a:solidFill>
                <a:effectLst/>
                <a:uLnTx/>
                <a:uFillTx/>
                <a:ea typeface="+mn-ea"/>
                <a:cs typeface="+mn-cs"/>
              </a:rPr>
              <a:t>Re-surfacing the carpark</a:t>
            </a:r>
            <a:r>
              <a:rPr lang="en-GB" sz="1050" b="1" i="1" dirty="0">
                <a:solidFill>
                  <a:prstClr val="black"/>
                </a:solidFill>
              </a:rPr>
              <a:t>- Architects ‘Freeman </a:t>
            </a:r>
            <a:r>
              <a:rPr lang="en-GB" sz="1050" b="1" i="1" dirty="0" err="1">
                <a:solidFill>
                  <a:prstClr val="black"/>
                </a:solidFill>
              </a:rPr>
              <a:t>Brear</a:t>
            </a:r>
            <a:r>
              <a:rPr lang="en-GB" sz="1050" b="1" i="1" dirty="0">
                <a:solidFill>
                  <a:prstClr val="black"/>
                </a:solidFill>
              </a:rPr>
              <a:t>’ have been instructed to start initial works, surveys </a:t>
            </a:r>
            <a:r>
              <a:rPr lang="en-GB" sz="1050" b="1" i="1" dirty="0" err="1">
                <a:solidFill>
                  <a:prstClr val="black"/>
                </a:solidFill>
              </a:rPr>
              <a:t>ect</a:t>
            </a:r>
            <a:endParaRPr lang="en-GB" sz="1050" b="1" i="1" dirty="0">
              <a:solidFill>
                <a:prstClr val="black"/>
              </a:solidFill>
            </a:endParaRPr>
          </a:p>
          <a:p>
            <a:pPr defTabSz="457200">
              <a:lnSpc>
                <a:spcPct val="100000"/>
              </a:lnSpc>
              <a:spcBef>
                <a:spcPts val="0"/>
              </a:spcBef>
              <a:defRPr/>
            </a:pPr>
            <a:r>
              <a:rPr lang="en-GB" sz="1050" b="1" i="1" dirty="0">
                <a:solidFill>
                  <a:prstClr val="black"/>
                </a:solidFill>
              </a:rPr>
              <a:t>Looking into potential options to re-new the ‘Multi Use Games Area’ surface with the FA and football foundation.</a:t>
            </a:r>
          </a:p>
          <a:p>
            <a:pPr defTabSz="457200">
              <a:lnSpc>
                <a:spcPct val="100000"/>
              </a:lnSpc>
              <a:spcBef>
                <a:spcPts val="0"/>
              </a:spcBef>
              <a:defRPr/>
            </a:pPr>
            <a:r>
              <a:rPr lang="en-GB" sz="1050" b="1" i="1" dirty="0">
                <a:solidFill>
                  <a:prstClr val="black"/>
                </a:solidFill>
              </a:rPr>
              <a:t>The clerk will continue to liaise with East Cambridgeshire District Council to prevent fly tipping on Red Fen Road.</a:t>
            </a:r>
          </a:p>
          <a:p>
            <a:pPr defTabSz="457200">
              <a:lnSpc>
                <a:spcPct val="100000"/>
              </a:lnSpc>
              <a:spcBef>
                <a:spcPts val="0"/>
              </a:spcBef>
              <a:defRPr/>
            </a:pPr>
            <a:r>
              <a:rPr lang="en-GB" sz="1050" b="1" i="1" dirty="0">
                <a:solidFill>
                  <a:prstClr val="black"/>
                </a:solidFill>
              </a:rPr>
              <a:t> Work will start in spring 2023 to repair the damaged culvert on Red Fen Road. This will be funded by </a:t>
            </a:r>
            <a:r>
              <a:rPr lang="en-GB" sz="1050" b="1" i="1">
                <a:solidFill>
                  <a:prstClr val="black"/>
                </a:solidFill>
              </a:rPr>
              <a:t>Cambridgeshire Highways,</a:t>
            </a:r>
            <a:endParaRPr lang="en-GB" sz="1050" b="1" i="1" dirty="0">
              <a:solidFill>
                <a:prstClr val="black"/>
              </a:solidFill>
            </a:endParaRPr>
          </a:p>
          <a:p>
            <a:pPr defTabSz="457200">
              <a:lnSpc>
                <a:spcPct val="100000"/>
              </a:lnSpc>
              <a:spcBef>
                <a:spcPts val="0"/>
              </a:spcBef>
              <a:defRPr/>
            </a:pPr>
            <a:r>
              <a:rPr lang="en-GB" sz="1050" b="1" i="1" dirty="0">
                <a:solidFill>
                  <a:prstClr val="black"/>
                </a:solidFill>
              </a:rPr>
              <a:t>The village sign will be re-furbished in 2023- The original artist will be restoring it back to its former glory.</a:t>
            </a:r>
          </a:p>
          <a:p>
            <a:pPr defTabSz="457200">
              <a:lnSpc>
                <a:spcPct val="100000"/>
              </a:lnSpc>
              <a:spcBef>
                <a:spcPts val="0"/>
              </a:spcBef>
              <a:defRPr/>
            </a:pPr>
            <a:r>
              <a:rPr lang="en-GB" sz="1050" b="1" i="1" dirty="0">
                <a:solidFill>
                  <a:prstClr val="black"/>
                </a:solidFill>
              </a:rPr>
              <a:t>A new tree survey will take place in May 2023 to ensure our trees are safe and also healthy.</a:t>
            </a:r>
          </a:p>
          <a:p>
            <a:pPr defTabSz="457200">
              <a:lnSpc>
                <a:spcPct val="100000"/>
              </a:lnSpc>
              <a:spcBef>
                <a:spcPts val="0"/>
              </a:spcBef>
              <a:defRPr/>
            </a:pPr>
            <a:endParaRPr lang="en-GB" sz="1050" b="1" i="1" dirty="0">
              <a:solidFill>
                <a:prstClr val="black"/>
              </a:solidFill>
            </a:endParaRPr>
          </a:p>
          <a:p>
            <a:pPr defTabSz="457200">
              <a:lnSpc>
                <a:spcPct val="100000"/>
              </a:lnSpc>
              <a:spcBef>
                <a:spcPts val="0"/>
              </a:spcBef>
              <a:defRPr/>
            </a:pPr>
            <a:endParaRPr lang="en-GB" sz="1050" b="1" i="1" dirty="0">
              <a:solidFill>
                <a:prstClr val="black"/>
              </a:solidFill>
            </a:endParaRPr>
          </a:p>
          <a:p>
            <a:pPr marL="0" indent="0" defTabSz="457200">
              <a:lnSpc>
                <a:spcPct val="100000"/>
              </a:lnSpc>
              <a:spcBef>
                <a:spcPts val="0"/>
              </a:spcBef>
              <a:buNone/>
              <a:defRPr/>
            </a:pPr>
            <a:endParaRPr lang="en-GB" sz="1000" dirty="0"/>
          </a:p>
          <a:p>
            <a:pPr>
              <a:lnSpc>
                <a:spcPct val="100000"/>
              </a:lnSpc>
            </a:pPr>
            <a:endParaRPr lang="en-GB" sz="1000" dirty="0"/>
          </a:p>
          <a:p>
            <a:pPr>
              <a:lnSpc>
                <a:spcPct val="100000"/>
              </a:lnSpc>
            </a:pPr>
            <a:endParaRPr lang="en-GB" sz="1000" dirty="0"/>
          </a:p>
          <a:p>
            <a:pPr>
              <a:lnSpc>
                <a:spcPct val="100000"/>
              </a:lnSpc>
            </a:pPr>
            <a:endParaRPr lang="en-GB" sz="1000" dirty="0"/>
          </a:p>
          <a:p>
            <a:pPr>
              <a:lnSpc>
                <a:spcPct val="100000"/>
              </a:lnSpc>
            </a:pPr>
            <a:endParaRPr lang="en-GB" sz="1000" dirty="0"/>
          </a:p>
          <a:p>
            <a:pPr>
              <a:lnSpc>
                <a:spcPct val="100000"/>
              </a:lnSpc>
            </a:pPr>
            <a:endParaRPr lang="en-GB" sz="1000" dirty="0"/>
          </a:p>
          <a:p>
            <a:pPr>
              <a:lnSpc>
                <a:spcPct val="100000"/>
              </a:lnSpc>
            </a:pPr>
            <a:endParaRPr lang="en-GB" sz="1200" dirty="0"/>
          </a:p>
          <a:p>
            <a:pPr>
              <a:lnSpc>
                <a:spcPct val="100000"/>
              </a:lnSpc>
            </a:pPr>
            <a:endParaRPr lang="en-GB" sz="1200" dirty="0"/>
          </a:p>
          <a:p>
            <a:pPr>
              <a:lnSpc>
                <a:spcPct val="100000"/>
              </a:lnSpc>
            </a:pPr>
            <a:endParaRPr lang="en-GB" sz="1200" dirty="0"/>
          </a:p>
          <a:p>
            <a:pPr>
              <a:lnSpc>
                <a:spcPct val="100000"/>
              </a:lnSpc>
            </a:pPr>
            <a:endParaRPr lang="en-GB" sz="1200" dirty="0"/>
          </a:p>
          <a:p>
            <a:pPr marL="0" indent="0">
              <a:lnSpc>
                <a:spcPct val="100000"/>
              </a:lnSpc>
              <a:buNone/>
            </a:pPr>
            <a:endParaRPr lang="en-GB" sz="1200" dirty="0"/>
          </a:p>
          <a:p>
            <a:pPr>
              <a:lnSpc>
                <a:spcPct val="100000"/>
              </a:lnSpc>
            </a:pPr>
            <a:endParaRPr lang="en-GB" sz="1200" dirty="0"/>
          </a:p>
        </p:txBody>
      </p:sp>
    </p:spTree>
    <p:extLst>
      <p:ext uri="{BB962C8B-B14F-4D97-AF65-F5344CB8AC3E}">
        <p14:creationId xmlns:p14="http://schemas.microsoft.com/office/powerpoint/2010/main" val="606222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E381B-A8E5-4F28-8C6C-9B295F88B3C2}"/>
              </a:ext>
            </a:extLst>
          </p:cNvPr>
          <p:cNvSpPr>
            <a:spLocks noGrp="1"/>
          </p:cNvSpPr>
          <p:nvPr>
            <p:ph type="title"/>
          </p:nvPr>
        </p:nvSpPr>
        <p:spPr>
          <a:xfrm>
            <a:off x="471488" y="394055"/>
            <a:ext cx="5980112" cy="645473"/>
          </a:xfrm>
        </p:spPr>
        <p:txBody>
          <a:bodyPr>
            <a:noAutofit/>
          </a:bodyPr>
          <a:lstStyle/>
          <a:p>
            <a:r>
              <a:rPr lang="en-GB" sz="1600" b="1" dirty="0"/>
              <a:t>Summary of Receipts and Payments for the year ended 31</a:t>
            </a:r>
            <a:r>
              <a:rPr lang="en-GB" sz="1600" b="1" baseline="30000" dirty="0"/>
              <a:t>st</a:t>
            </a:r>
            <a:r>
              <a:rPr lang="en-GB" sz="1600" b="1" dirty="0"/>
              <a:t> March 2023</a:t>
            </a:r>
          </a:p>
        </p:txBody>
      </p:sp>
      <p:graphicFrame>
        <p:nvGraphicFramePr>
          <p:cNvPr id="6" name="Table 6">
            <a:extLst>
              <a:ext uri="{FF2B5EF4-FFF2-40B4-BE49-F238E27FC236}">
                <a16:creationId xmlns:a16="http://schemas.microsoft.com/office/drawing/2014/main" id="{CA808230-DEDF-49D5-BDDB-C1DAE18244AC}"/>
              </a:ext>
            </a:extLst>
          </p:cNvPr>
          <p:cNvGraphicFramePr>
            <a:graphicFrameLocks noGrp="1"/>
          </p:cNvGraphicFramePr>
          <p:nvPr>
            <p:extLst>
              <p:ext uri="{D42A27DB-BD31-4B8C-83A1-F6EECF244321}">
                <p14:modId xmlns:p14="http://schemas.microsoft.com/office/powerpoint/2010/main" val="3408357772"/>
              </p:ext>
            </p:extLst>
          </p:nvPr>
        </p:nvGraphicFramePr>
        <p:xfrm>
          <a:off x="255586" y="827761"/>
          <a:ext cx="3906466" cy="9086416"/>
        </p:xfrm>
        <a:graphic>
          <a:graphicData uri="http://schemas.openxmlformats.org/drawingml/2006/table">
            <a:tbl>
              <a:tblPr firstRow="1" bandRow="1">
                <a:tableStyleId>{69CF1AB2-1976-4502-BF36-3FF5EA218861}</a:tableStyleId>
              </a:tblPr>
              <a:tblGrid>
                <a:gridCol w="807285">
                  <a:extLst>
                    <a:ext uri="{9D8B030D-6E8A-4147-A177-3AD203B41FA5}">
                      <a16:colId xmlns:a16="http://schemas.microsoft.com/office/drawing/2014/main" val="964741984"/>
                    </a:ext>
                  </a:extLst>
                </a:gridCol>
                <a:gridCol w="2295589">
                  <a:extLst>
                    <a:ext uri="{9D8B030D-6E8A-4147-A177-3AD203B41FA5}">
                      <a16:colId xmlns:a16="http://schemas.microsoft.com/office/drawing/2014/main" val="1887531968"/>
                    </a:ext>
                  </a:extLst>
                </a:gridCol>
                <a:gridCol w="803592">
                  <a:extLst>
                    <a:ext uri="{9D8B030D-6E8A-4147-A177-3AD203B41FA5}">
                      <a16:colId xmlns:a16="http://schemas.microsoft.com/office/drawing/2014/main" val="1722823675"/>
                    </a:ext>
                  </a:extLst>
                </a:gridCol>
              </a:tblGrid>
              <a:tr h="371912">
                <a:tc>
                  <a:txBody>
                    <a:bodyPr/>
                    <a:lstStyle/>
                    <a:p>
                      <a:r>
                        <a:rPr lang="en-GB" sz="1200" dirty="0"/>
                        <a:t>31</a:t>
                      </a:r>
                      <a:r>
                        <a:rPr lang="en-GB" sz="1200" baseline="30000" dirty="0"/>
                        <a:t>MAR22</a:t>
                      </a:r>
                      <a:endParaRPr lang="en-GB" sz="1200" dirty="0"/>
                    </a:p>
                  </a:txBody>
                  <a:tcPr/>
                </a:tc>
                <a:tc>
                  <a:txBody>
                    <a:bodyPr/>
                    <a:lstStyle/>
                    <a:p>
                      <a:endParaRPr lang="en-GB" sz="1200" dirty="0"/>
                    </a:p>
                  </a:txBody>
                  <a:tcPr/>
                </a:tc>
                <a:tc>
                  <a:txBody>
                    <a:bodyPr/>
                    <a:lstStyle/>
                    <a:p>
                      <a:pPr algn="r"/>
                      <a:r>
                        <a:rPr lang="en-GB" sz="1200" dirty="0"/>
                        <a:t>31</a:t>
                      </a:r>
                      <a:r>
                        <a:rPr lang="en-GB" sz="1200" baseline="30000" dirty="0"/>
                        <a:t>MAR23</a:t>
                      </a:r>
                      <a:endParaRPr lang="en-GB" sz="1200" dirty="0"/>
                    </a:p>
                  </a:txBody>
                  <a:tcPr/>
                </a:tc>
                <a:extLst>
                  <a:ext uri="{0D108BD9-81ED-4DB2-BD59-A6C34878D82A}">
                    <a16:rowId xmlns:a16="http://schemas.microsoft.com/office/drawing/2014/main" val="2203705929"/>
                  </a:ext>
                </a:extLst>
              </a:tr>
              <a:tr h="371912">
                <a:tc>
                  <a:txBody>
                    <a:bodyPr/>
                    <a:lstStyle/>
                    <a:p>
                      <a:pPr algn="r"/>
                      <a:r>
                        <a:rPr lang="en-GB" sz="1200" dirty="0"/>
                        <a:t>102918</a:t>
                      </a:r>
                    </a:p>
                  </a:txBody>
                  <a:tcPr/>
                </a:tc>
                <a:tc>
                  <a:txBody>
                    <a:bodyPr/>
                    <a:lstStyle/>
                    <a:p>
                      <a:r>
                        <a:rPr lang="en-GB" sz="1200" dirty="0"/>
                        <a:t>Opening Balance</a:t>
                      </a:r>
                    </a:p>
                  </a:txBody>
                  <a:tcPr/>
                </a:tc>
                <a:tc>
                  <a:txBody>
                    <a:bodyPr/>
                    <a:lstStyle/>
                    <a:p>
                      <a:pPr algn="r"/>
                      <a:r>
                        <a:rPr lang="en-GB" sz="1200" dirty="0"/>
                        <a:t>88894.91</a:t>
                      </a:r>
                    </a:p>
                  </a:txBody>
                  <a:tcPr/>
                </a:tc>
                <a:extLst>
                  <a:ext uri="{0D108BD9-81ED-4DB2-BD59-A6C34878D82A}">
                    <a16:rowId xmlns:a16="http://schemas.microsoft.com/office/drawing/2014/main" val="3256199828"/>
                  </a:ext>
                </a:extLst>
              </a:tr>
              <a:tr h="371912">
                <a:tc>
                  <a:txBody>
                    <a:bodyPr/>
                    <a:lstStyle/>
                    <a:p>
                      <a:pPr algn="r"/>
                      <a:endParaRPr lang="en-GB" sz="1200" dirty="0"/>
                    </a:p>
                  </a:txBody>
                  <a:tcPr/>
                </a:tc>
                <a:tc>
                  <a:txBody>
                    <a:bodyPr/>
                    <a:lstStyle/>
                    <a:p>
                      <a:r>
                        <a:rPr lang="en-GB" sz="1200" b="1" dirty="0"/>
                        <a:t>Income</a:t>
                      </a:r>
                      <a:r>
                        <a:rPr lang="en-GB" sz="1200" dirty="0"/>
                        <a:t> </a:t>
                      </a:r>
                    </a:p>
                  </a:txBody>
                  <a:tcPr/>
                </a:tc>
                <a:tc>
                  <a:txBody>
                    <a:bodyPr/>
                    <a:lstStyle/>
                    <a:p>
                      <a:endParaRPr lang="en-GB" sz="1200" dirty="0"/>
                    </a:p>
                  </a:txBody>
                  <a:tcPr/>
                </a:tc>
                <a:extLst>
                  <a:ext uri="{0D108BD9-81ED-4DB2-BD59-A6C34878D82A}">
                    <a16:rowId xmlns:a16="http://schemas.microsoft.com/office/drawing/2014/main" val="1707172504"/>
                  </a:ext>
                </a:extLst>
              </a:tr>
              <a:tr h="378150">
                <a:tc>
                  <a:txBody>
                    <a:bodyPr/>
                    <a:lstStyle/>
                    <a:p>
                      <a:pPr marL="0" lvl="0" indent="-160337" algn="r"/>
                      <a:r>
                        <a:rPr lang="en-GB" sz="1200" dirty="0"/>
                        <a:t>17250</a:t>
                      </a:r>
                    </a:p>
                  </a:txBody>
                  <a:tcPr/>
                </a:tc>
                <a:tc>
                  <a:txBody>
                    <a:bodyPr/>
                    <a:lstStyle/>
                    <a:p>
                      <a:pPr marL="0" lvl="0" indent="-160337"/>
                      <a:r>
                        <a:rPr lang="en-GB" sz="1200" dirty="0"/>
                        <a:t>Precept</a:t>
                      </a:r>
                    </a:p>
                  </a:txBody>
                  <a:tcPr/>
                </a:tc>
                <a:tc>
                  <a:txBody>
                    <a:bodyPr/>
                    <a:lstStyle/>
                    <a:p>
                      <a:pPr algn="r"/>
                      <a:r>
                        <a:rPr lang="en-GB" sz="1200" dirty="0"/>
                        <a:t>17509</a:t>
                      </a:r>
                    </a:p>
                  </a:txBody>
                  <a:tcPr/>
                </a:tc>
                <a:extLst>
                  <a:ext uri="{0D108BD9-81ED-4DB2-BD59-A6C34878D82A}">
                    <a16:rowId xmlns:a16="http://schemas.microsoft.com/office/drawing/2014/main" val="1666367992"/>
                  </a:ext>
                </a:extLst>
              </a:tr>
              <a:tr h="371912">
                <a:tc>
                  <a:txBody>
                    <a:bodyPr/>
                    <a:lstStyle/>
                    <a:p>
                      <a:pPr marL="0" lvl="0" indent="-160337" algn="r"/>
                      <a:r>
                        <a:rPr lang="en-GB" sz="1200" dirty="0"/>
                        <a:t>46.21</a:t>
                      </a:r>
                    </a:p>
                  </a:txBody>
                  <a:tcPr/>
                </a:tc>
                <a:tc>
                  <a:txBody>
                    <a:bodyPr/>
                    <a:lstStyle/>
                    <a:p>
                      <a:pPr marL="0" lvl="0" indent="-160337"/>
                      <a:r>
                        <a:rPr lang="en-GB" sz="1200" dirty="0"/>
                        <a:t>Bank Interest</a:t>
                      </a:r>
                    </a:p>
                  </a:txBody>
                  <a:tcPr/>
                </a:tc>
                <a:tc>
                  <a:txBody>
                    <a:bodyPr/>
                    <a:lstStyle/>
                    <a:p>
                      <a:pPr algn="r"/>
                      <a:r>
                        <a:rPr lang="en-GB" sz="1200" dirty="0"/>
                        <a:t>132.77</a:t>
                      </a:r>
                    </a:p>
                  </a:txBody>
                  <a:tcPr/>
                </a:tc>
                <a:extLst>
                  <a:ext uri="{0D108BD9-81ED-4DB2-BD59-A6C34878D82A}">
                    <a16:rowId xmlns:a16="http://schemas.microsoft.com/office/drawing/2014/main" val="1415248529"/>
                  </a:ext>
                </a:extLst>
              </a:tr>
              <a:tr h="371912">
                <a:tc>
                  <a:txBody>
                    <a:bodyPr/>
                    <a:lstStyle/>
                    <a:p>
                      <a:pPr marL="0" lvl="0" indent="-160337" algn="r"/>
                      <a:r>
                        <a:rPr lang="en-GB" sz="1200" dirty="0"/>
                        <a:t>1072.00</a:t>
                      </a:r>
                    </a:p>
                  </a:txBody>
                  <a:tcPr/>
                </a:tc>
                <a:tc>
                  <a:txBody>
                    <a:bodyPr/>
                    <a:lstStyle/>
                    <a:p>
                      <a:pPr marL="0" lvl="0" indent="-160337"/>
                      <a:r>
                        <a:rPr lang="en-GB" sz="1200" dirty="0"/>
                        <a:t>Burial Income</a:t>
                      </a:r>
                    </a:p>
                  </a:txBody>
                  <a:tcPr/>
                </a:tc>
                <a:tc>
                  <a:txBody>
                    <a:bodyPr/>
                    <a:lstStyle/>
                    <a:p>
                      <a:pPr algn="r"/>
                      <a:r>
                        <a:rPr lang="en-GB" sz="1200" dirty="0"/>
                        <a:t>1260</a:t>
                      </a:r>
                    </a:p>
                  </a:txBody>
                  <a:tcPr/>
                </a:tc>
                <a:extLst>
                  <a:ext uri="{0D108BD9-81ED-4DB2-BD59-A6C34878D82A}">
                    <a16:rowId xmlns:a16="http://schemas.microsoft.com/office/drawing/2014/main" val="3627216784"/>
                  </a:ext>
                </a:extLst>
              </a:tr>
              <a:tr h="371912">
                <a:tc>
                  <a:txBody>
                    <a:bodyPr/>
                    <a:lstStyle/>
                    <a:p>
                      <a:pPr marL="0" lvl="0" indent="-160337" algn="r"/>
                      <a:r>
                        <a:rPr lang="en-GB" sz="1200" dirty="0"/>
                        <a:t>0</a:t>
                      </a:r>
                    </a:p>
                  </a:txBody>
                  <a:tcPr/>
                </a:tc>
                <a:tc>
                  <a:txBody>
                    <a:bodyPr/>
                    <a:lstStyle/>
                    <a:p>
                      <a:pPr marL="0" lvl="0" indent="-160337"/>
                      <a:r>
                        <a:rPr lang="en-GB" sz="1200" dirty="0"/>
                        <a:t>Grants</a:t>
                      </a:r>
                    </a:p>
                  </a:txBody>
                  <a:tcPr/>
                </a:tc>
                <a:tc>
                  <a:txBody>
                    <a:bodyPr/>
                    <a:lstStyle/>
                    <a:p>
                      <a:pPr algn="r"/>
                      <a:r>
                        <a:rPr lang="en-GB" sz="1200" dirty="0"/>
                        <a:t>41699.02</a:t>
                      </a:r>
                    </a:p>
                  </a:txBody>
                  <a:tcPr/>
                </a:tc>
                <a:extLst>
                  <a:ext uri="{0D108BD9-81ED-4DB2-BD59-A6C34878D82A}">
                    <a16:rowId xmlns:a16="http://schemas.microsoft.com/office/drawing/2014/main" val="58302458"/>
                  </a:ext>
                </a:extLst>
              </a:tr>
              <a:tr h="554046">
                <a:tc>
                  <a:txBody>
                    <a:bodyPr/>
                    <a:lstStyle/>
                    <a:p>
                      <a:pPr marL="0" lvl="0" indent="-160337" algn="r"/>
                      <a:r>
                        <a:rPr lang="en-GB" sz="1200" dirty="0"/>
                        <a:t>6884.20</a:t>
                      </a:r>
                    </a:p>
                  </a:txBody>
                  <a:tcPr/>
                </a:tc>
                <a:tc>
                  <a:txBody>
                    <a:bodyPr/>
                    <a:lstStyle/>
                    <a:p>
                      <a:pPr marL="0" lvl="0" indent="-160337"/>
                      <a:r>
                        <a:rPr lang="en-GB" sz="1200" dirty="0"/>
                        <a:t>CIL</a:t>
                      </a:r>
                    </a:p>
                  </a:txBody>
                  <a:tcPr/>
                </a:tc>
                <a:tc>
                  <a:txBody>
                    <a:bodyPr/>
                    <a:lstStyle/>
                    <a:p>
                      <a:pPr algn="r"/>
                      <a:r>
                        <a:rPr lang="en-GB" sz="1200" dirty="0"/>
                        <a:t>6775.29</a:t>
                      </a:r>
                    </a:p>
                  </a:txBody>
                  <a:tcPr/>
                </a:tc>
                <a:extLst>
                  <a:ext uri="{0D108BD9-81ED-4DB2-BD59-A6C34878D82A}">
                    <a16:rowId xmlns:a16="http://schemas.microsoft.com/office/drawing/2014/main" val="4114590174"/>
                  </a:ext>
                </a:extLst>
              </a:tr>
              <a:tr h="371912">
                <a:tc>
                  <a:txBody>
                    <a:bodyPr/>
                    <a:lstStyle/>
                    <a:p>
                      <a:pPr marL="0" lvl="0" indent="-160337" algn="r"/>
                      <a:r>
                        <a:rPr lang="en-GB" sz="1200" dirty="0"/>
                        <a:t>6336.78</a:t>
                      </a:r>
                    </a:p>
                  </a:txBody>
                  <a:tcPr/>
                </a:tc>
                <a:tc>
                  <a:txBody>
                    <a:bodyPr/>
                    <a:lstStyle/>
                    <a:p>
                      <a:pPr marL="0" lvl="0" indent="-160337"/>
                      <a:r>
                        <a:rPr lang="en-GB" sz="1200" dirty="0"/>
                        <a:t>Other Income </a:t>
                      </a:r>
                    </a:p>
                  </a:txBody>
                  <a:tcPr/>
                </a:tc>
                <a:tc>
                  <a:txBody>
                    <a:bodyPr/>
                    <a:lstStyle/>
                    <a:p>
                      <a:pPr algn="r"/>
                      <a:r>
                        <a:rPr lang="en-GB" sz="1200" dirty="0"/>
                        <a:t>2949.16</a:t>
                      </a:r>
                    </a:p>
                  </a:txBody>
                  <a:tcPr/>
                </a:tc>
                <a:extLst>
                  <a:ext uri="{0D108BD9-81ED-4DB2-BD59-A6C34878D82A}">
                    <a16:rowId xmlns:a16="http://schemas.microsoft.com/office/drawing/2014/main" val="3783001547"/>
                  </a:ext>
                </a:extLst>
              </a:tr>
              <a:tr h="371912">
                <a:tc>
                  <a:txBody>
                    <a:bodyPr/>
                    <a:lstStyle/>
                    <a:p>
                      <a:pPr marL="0" lvl="0" indent="-160337" algn="r"/>
                      <a:r>
                        <a:rPr lang="en-GB" sz="1200" dirty="0"/>
                        <a:t>1015</a:t>
                      </a:r>
                    </a:p>
                  </a:txBody>
                  <a:tcPr/>
                </a:tc>
                <a:tc>
                  <a:txBody>
                    <a:bodyPr/>
                    <a:lstStyle/>
                    <a:p>
                      <a:pPr marL="0" lvl="0" indent="-160337"/>
                      <a:r>
                        <a:rPr lang="en-GB" sz="1200" dirty="0"/>
                        <a:t>Rent </a:t>
                      </a:r>
                    </a:p>
                  </a:txBody>
                  <a:tcPr/>
                </a:tc>
                <a:tc>
                  <a:txBody>
                    <a:bodyPr/>
                    <a:lstStyle/>
                    <a:p>
                      <a:pPr algn="r"/>
                      <a:r>
                        <a:rPr lang="en-GB" sz="1200" dirty="0"/>
                        <a:t>815</a:t>
                      </a:r>
                    </a:p>
                  </a:txBody>
                  <a:tcPr/>
                </a:tc>
                <a:extLst>
                  <a:ext uri="{0D108BD9-81ED-4DB2-BD59-A6C34878D82A}">
                    <a16:rowId xmlns:a16="http://schemas.microsoft.com/office/drawing/2014/main" val="2125441279"/>
                  </a:ext>
                </a:extLst>
              </a:tr>
              <a:tr h="371912">
                <a:tc>
                  <a:txBody>
                    <a:bodyPr/>
                    <a:lstStyle/>
                    <a:p>
                      <a:pPr algn="r"/>
                      <a:r>
                        <a:rPr lang="en-GB" sz="1200" b="1" dirty="0"/>
                        <a:t>33905.92</a:t>
                      </a:r>
                    </a:p>
                  </a:txBody>
                  <a:tcPr/>
                </a:tc>
                <a:tc>
                  <a:txBody>
                    <a:bodyPr/>
                    <a:lstStyle/>
                    <a:p>
                      <a:r>
                        <a:rPr lang="en-GB" sz="1200" b="1" dirty="0"/>
                        <a:t>Total Income</a:t>
                      </a:r>
                    </a:p>
                  </a:txBody>
                  <a:tcPr/>
                </a:tc>
                <a:tc>
                  <a:txBody>
                    <a:bodyPr/>
                    <a:lstStyle/>
                    <a:p>
                      <a:pPr algn="r"/>
                      <a:r>
                        <a:rPr lang="en-GB" sz="1200" b="1" dirty="0"/>
                        <a:t>71140.24</a:t>
                      </a:r>
                    </a:p>
                  </a:txBody>
                  <a:tcPr/>
                </a:tc>
                <a:extLst>
                  <a:ext uri="{0D108BD9-81ED-4DB2-BD59-A6C34878D82A}">
                    <a16:rowId xmlns:a16="http://schemas.microsoft.com/office/drawing/2014/main" val="3048675466"/>
                  </a:ext>
                </a:extLst>
              </a:tr>
              <a:tr h="495349">
                <a:tc>
                  <a:txBody>
                    <a:bodyPr/>
                    <a:lstStyle/>
                    <a:p>
                      <a:pPr algn="r"/>
                      <a:endParaRPr lang="en-GB" sz="1200" b="1" dirty="0"/>
                    </a:p>
                  </a:txBody>
                  <a:tcPr/>
                </a:tc>
                <a:tc>
                  <a:txBody>
                    <a:bodyPr/>
                    <a:lstStyle/>
                    <a:p>
                      <a:r>
                        <a:rPr lang="en-GB" sz="1200" b="1" dirty="0"/>
                        <a:t>Expenditure</a:t>
                      </a:r>
                    </a:p>
                  </a:txBody>
                  <a:tcPr/>
                </a:tc>
                <a:tc>
                  <a:txBody>
                    <a:bodyPr/>
                    <a:lstStyle/>
                    <a:p>
                      <a:pPr algn="r"/>
                      <a:endParaRPr lang="en-GB" sz="1200" dirty="0"/>
                    </a:p>
                  </a:txBody>
                  <a:tcPr/>
                </a:tc>
                <a:extLst>
                  <a:ext uri="{0D108BD9-81ED-4DB2-BD59-A6C34878D82A}">
                    <a16:rowId xmlns:a16="http://schemas.microsoft.com/office/drawing/2014/main" val="398185409"/>
                  </a:ext>
                </a:extLst>
              </a:tr>
              <a:tr h="371912">
                <a:tc>
                  <a:txBody>
                    <a:bodyPr/>
                    <a:lstStyle/>
                    <a:p>
                      <a:pPr marL="0" lvl="0" indent="-160337" algn="r"/>
                      <a:r>
                        <a:rPr lang="en-GB" sz="1200" dirty="0"/>
                        <a:t>11525.65</a:t>
                      </a:r>
                    </a:p>
                  </a:txBody>
                  <a:tcPr/>
                </a:tc>
                <a:tc>
                  <a:txBody>
                    <a:bodyPr/>
                    <a:lstStyle/>
                    <a:p>
                      <a:pPr marL="0" lvl="0" indent="-160337"/>
                      <a:r>
                        <a:rPr lang="en-GB" sz="1200" dirty="0"/>
                        <a:t>Admin, Salaries, Insurance, etc.</a:t>
                      </a:r>
                    </a:p>
                  </a:txBody>
                  <a:tcPr/>
                </a:tc>
                <a:tc>
                  <a:txBody>
                    <a:bodyPr/>
                    <a:lstStyle/>
                    <a:p>
                      <a:pPr algn="r"/>
                      <a:r>
                        <a:rPr lang="en-GB" sz="1200" dirty="0"/>
                        <a:t>10924.13</a:t>
                      </a:r>
                    </a:p>
                  </a:txBody>
                  <a:tcPr/>
                </a:tc>
                <a:extLst>
                  <a:ext uri="{0D108BD9-81ED-4DB2-BD59-A6C34878D82A}">
                    <a16:rowId xmlns:a16="http://schemas.microsoft.com/office/drawing/2014/main" val="3223453209"/>
                  </a:ext>
                </a:extLst>
              </a:tr>
              <a:tr h="154026">
                <a:tc>
                  <a:txBody>
                    <a:bodyPr/>
                    <a:lstStyle/>
                    <a:p>
                      <a:pPr marL="0" lvl="0" indent="-160337" algn="r"/>
                      <a:r>
                        <a:rPr lang="en-GB" sz="1200" dirty="0"/>
                        <a:t>0</a:t>
                      </a:r>
                    </a:p>
                  </a:txBody>
                  <a:tcPr/>
                </a:tc>
                <a:tc>
                  <a:txBody>
                    <a:bodyPr/>
                    <a:lstStyle/>
                    <a:p>
                      <a:pPr marL="0" lvl="0" indent="-160337"/>
                      <a:r>
                        <a:rPr lang="en-GB" sz="1200" dirty="0"/>
                        <a:t>Elections</a:t>
                      </a:r>
                    </a:p>
                  </a:txBody>
                  <a:tcPr/>
                </a:tc>
                <a:tc>
                  <a:txBody>
                    <a:bodyPr/>
                    <a:lstStyle/>
                    <a:p>
                      <a:pPr algn="r"/>
                      <a:r>
                        <a:rPr lang="en-GB" sz="1200" dirty="0"/>
                        <a:t>0</a:t>
                      </a:r>
                    </a:p>
                  </a:txBody>
                  <a:tcPr/>
                </a:tc>
                <a:extLst>
                  <a:ext uri="{0D108BD9-81ED-4DB2-BD59-A6C34878D82A}">
                    <a16:rowId xmlns:a16="http://schemas.microsoft.com/office/drawing/2014/main" val="1238935831"/>
                  </a:ext>
                </a:extLst>
              </a:tr>
              <a:tr h="619853">
                <a:tc>
                  <a:txBody>
                    <a:bodyPr/>
                    <a:lstStyle/>
                    <a:p>
                      <a:pPr marL="0" lvl="0" indent="-160337" algn="r"/>
                      <a:r>
                        <a:rPr lang="en-GB" sz="1200" dirty="0"/>
                        <a:t>1645</a:t>
                      </a:r>
                    </a:p>
                  </a:txBody>
                  <a:tcPr/>
                </a:tc>
                <a:tc>
                  <a:txBody>
                    <a:bodyPr/>
                    <a:lstStyle/>
                    <a:p>
                      <a:pPr marL="0" lvl="0" indent="-160337"/>
                      <a:r>
                        <a:rPr lang="en-GB" sz="1200" dirty="0"/>
                        <a:t>Cemetery Maintenance</a:t>
                      </a:r>
                    </a:p>
                    <a:p>
                      <a:pPr marL="0" lvl="0" indent="-160337"/>
                      <a:r>
                        <a:rPr lang="en-GB" sz="1200" dirty="0"/>
                        <a:t>Cemetery Extension</a:t>
                      </a:r>
                    </a:p>
                  </a:txBody>
                  <a:tcPr/>
                </a:tc>
                <a:tc>
                  <a:txBody>
                    <a:bodyPr/>
                    <a:lstStyle/>
                    <a:p>
                      <a:pPr algn="r"/>
                      <a:r>
                        <a:rPr lang="en-GB" sz="1200" dirty="0"/>
                        <a:t>2340.14</a:t>
                      </a:r>
                    </a:p>
                    <a:p>
                      <a:pPr algn="r"/>
                      <a:r>
                        <a:rPr lang="en-GB" sz="1200" dirty="0"/>
                        <a:t>2447.95</a:t>
                      </a:r>
                    </a:p>
                  </a:txBody>
                  <a:tcPr/>
                </a:tc>
                <a:extLst>
                  <a:ext uri="{0D108BD9-81ED-4DB2-BD59-A6C34878D82A}">
                    <a16:rowId xmlns:a16="http://schemas.microsoft.com/office/drawing/2014/main" val="1570318437"/>
                  </a:ext>
                </a:extLst>
              </a:tr>
              <a:tr h="371912">
                <a:tc>
                  <a:txBody>
                    <a:bodyPr/>
                    <a:lstStyle/>
                    <a:p>
                      <a:pPr marL="0" lvl="0" indent="-160337" algn="r"/>
                      <a:r>
                        <a:rPr lang="en-GB" sz="1200" dirty="0"/>
                        <a:t>3075.50</a:t>
                      </a:r>
                    </a:p>
                  </a:txBody>
                  <a:tcPr/>
                </a:tc>
                <a:tc>
                  <a:txBody>
                    <a:bodyPr/>
                    <a:lstStyle/>
                    <a:p>
                      <a:pPr marL="0" lvl="0" indent="-160337"/>
                      <a:r>
                        <a:rPr lang="en-GB" sz="1200" dirty="0"/>
                        <a:t>Grass Cutting</a:t>
                      </a:r>
                    </a:p>
                  </a:txBody>
                  <a:tcPr/>
                </a:tc>
                <a:tc>
                  <a:txBody>
                    <a:bodyPr/>
                    <a:lstStyle/>
                    <a:p>
                      <a:pPr algn="r"/>
                      <a:r>
                        <a:rPr lang="en-GB" sz="1200" dirty="0"/>
                        <a:t>2407</a:t>
                      </a:r>
                    </a:p>
                  </a:txBody>
                  <a:tcPr/>
                </a:tc>
                <a:extLst>
                  <a:ext uri="{0D108BD9-81ED-4DB2-BD59-A6C34878D82A}">
                    <a16:rowId xmlns:a16="http://schemas.microsoft.com/office/drawing/2014/main" val="1964715972"/>
                  </a:ext>
                </a:extLst>
              </a:tr>
              <a:tr h="371912">
                <a:tc>
                  <a:txBody>
                    <a:bodyPr/>
                    <a:lstStyle/>
                    <a:p>
                      <a:pPr marL="0" lvl="0" indent="-160337" algn="r"/>
                      <a:r>
                        <a:rPr lang="en-GB" sz="1200" dirty="0"/>
                        <a:t>17740.94</a:t>
                      </a:r>
                    </a:p>
                  </a:txBody>
                  <a:tcPr/>
                </a:tc>
                <a:tc>
                  <a:txBody>
                    <a:bodyPr/>
                    <a:lstStyle/>
                    <a:p>
                      <a:pPr marL="0" lvl="0" indent="-160337"/>
                      <a:r>
                        <a:rPr lang="en-GB" sz="1200" dirty="0"/>
                        <a:t>Village Maintenance</a:t>
                      </a:r>
                    </a:p>
                  </a:txBody>
                  <a:tcPr/>
                </a:tc>
                <a:tc>
                  <a:txBody>
                    <a:bodyPr/>
                    <a:lstStyle/>
                    <a:p>
                      <a:pPr algn="r"/>
                      <a:r>
                        <a:rPr lang="en-GB" sz="1200" b="0" dirty="0"/>
                        <a:t>4531.54</a:t>
                      </a:r>
                    </a:p>
                  </a:txBody>
                  <a:tcPr/>
                </a:tc>
                <a:extLst>
                  <a:ext uri="{0D108BD9-81ED-4DB2-BD59-A6C34878D82A}">
                    <a16:rowId xmlns:a16="http://schemas.microsoft.com/office/drawing/2014/main" val="3768717370"/>
                  </a:ext>
                </a:extLst>
              </a:tr>
              <a:tr h="619853">
                <a:tc>
                  <a:txBody>
                    <a:bodyPr/>
                    <a:lstStyle/>
                    <a:p>
                      <a:pPr marL="0" lvl="0" indent="-160337" algn="r"/>
                      <a:r>
                        <a:rPr lang="en-GB" sz="1200" dirty="0"/>
                        <a:t>407.50</a:t>
                      </a:r>
                    </a:p>
                    <a:p>
                      <a:pPr marL="0" lvl="0" indent="-160337" algn="r"/>
                      <a:r>
                        <a:rPr lang="en-GB" sz="1200" dirty="0"/>
                        <a:t>421.50</a:t>
                      </a:r>
                    </a:p>
                  </a:txBody>
                  <a:tcPr/>
                </a:tc>
                <a:tc>
                  <a:txBody>
                    <a:bodyPr/>
                    <a:lstStyle/>
                    <a:p>
                      <a:pPr marL="0" lvl="0" indent="-160337"/>
                      <a:r>
                        <a:rPr lang="en-GB" sz="1200" dirty="0"/>
                        <a:t>Conservation Area</a:t>
                      </a:r>
                    </a:p>
                    <a:p>
                      <a:pPr marL="0" lvl="0" indent="-160337"/>
                      <a:r>
                        <a:rPr lang="en-GB" sz="1200" dirty="0"/>
                        <a:t>Playpark Maintenance</a:t>
                      </a:r>
                    </a:p>
                  </a:txBody>
                  <a:tcPr/>
                </a:tc>
                <a:tc>
                  <a:txBody>
                    <a:bodyPr/>
                    <a:lstStyle/>
                    <a:p>
                      <a:pPr algn="r"/>
                      <a:r>
                        <a:rPr lang="en-GB" sz="1200" b="0" dirty="0"/>
                        <a:t>780</a:t>
                      </a:r>
                    </a:p>
                    <a:p>
                      <a:pPr algn="r"/>
                      <a:r>
                        <a:rPr lang="en-GB" sz="1200" b="0" dirty="0"/>
                        <a:t>47915.75</a:t>
                      </a:r>
                    </a:p>
                  </a:txBody>
                  <a:tcPr/>
                </a:tc>
                <a:extLst>
                  <a:ext uri="{0D108BD9-81ED-4DB2-BD59-A6C34878D82A}">
                    <a16:rowId xmlns:a16="http://schemas.microsoft.com/office/drawing/2014/main" val="3609993804"/>
                  </a:ext>
                </a:extLst>
              </a:tr>
              <a:tr h="480877">
                <a:tc>
                  <a:txBody>
                    <a:bodyPr/>
                    <a:lstStyle/>
                    <a:p>
                      <a:pPr marL="0" lvl="0" indent="-160337" algn="r"/>
                      <a:r>
                        <a:rPr lang="en-GB" sz="1200" dirty="0"/>
                        <a:t>894.23</a:t>
                      </a:r>
                    </a:p>
                  </a:txBody>
                  <a:tcPr/>
                </a:tc>
                <a:tc>
                  <a:txBody>
                    <a:bodyPr/>
                    <a:lstStyle/>
                    <a:p>
                      <a:pPr marL="0" lvl="0" indent="-160337"/>
                      <a:r>
                        <a:rPr lang="en-GB" sz="1200" dirty="0"/>
                        <a:t>Grants</a:t>
                      </a:r>
                    </a:p>
                    <a:p>
                      <a:pPr marL="0" lvl="0" indent="-160337"/>
                      <a:r>
                        <a:rPr lang="en-GB" sz="1200" dirty="0"/>
                        <a:t>Events</a:t>
                      </a:r>
                    </a:p>
                  </a:txBody>
                  <a:tcPr/>
                </a:tc>
                <a:tc>
                  <a:txBody>
                    <a:bodyPr/>
                    <a:lstStyle/>
                    <a:p>
                      <a:pPr algn="r"/>
                      <a:r>
                        <a:rPr lang="en-GB" sz="1200" b="0" dirty="0"/>
                        <a:t>2574.99</a:t>
                      </a:r>
                    </a:p>
                    <a:p>
                      <a:pPr algn="r"/>
                      <a:r>
                        <a:rPr lang="en-GB" sz="1200" b="0" dirty="0"/>
                        <a:t>993.22</a:t>
                      </a:r>
                    </a:p>
                  </a:txBody>
                  <a:tcPr/>
                </a:tc>
                <a:extLst>
                  <a:ext uri="{0D108BD9-81ED-4DB2-BD59-A6C34878D82A}">
                    <a16:rowId xmlns:a16="http://schemas.microsoft.com/office/drawing/2014/main" val="2150072349"/>
                  </a:ext>
                </a:extLst>
              </a:tr>
              <a:tr h="371912">
                <a:tc>
                  <a:txBody>
                    <a:bodyPr/>
                    <a:lstStyle/>
                    <a:p>
                      <a:pPr marL="0" lvl="0" indent="-160337" algn="r"/>
                      <a:r>
                        <a:rPr lang="en-GB" sz="1200" dirty="0"/>
                        <a:t>12217.95</a:t>
                      </a:r>
                    </a:p>
                  </a:txBody>
                  <a:tcPr/>
                </a:tc>
                <a:tc>
                  <a:txBody>
                    <a:bodyPr/>
                    <a:lstStyle/>
                    <a:p>
                      <a:pPr marL="0" lvl="0" indent="-160337"/>
                      <a:r>
                        <a:rPr lang="en-GB" sz="1200" dirty="0"/>
                        <a:t>Other Expenses</a:t>
                      </a:r>
                    </a:p>
                    <a:p>
                      <a:pPr marL="0" lvl="0" indent="-160337"/>
                      <a:r>
                        <a:rPr lang="en-GB" sz="1200" dirty="0"/>
                        <a:t>VAT returned</a:t>
                      </a:r>
                    </a:p>
                  </a:txBody>
                  <a:tcPr/>
                </a:tc>
                <a:tc>
                  <a:txBody>
                    <a:bodyPr/>
                    <a:lstStyle/>
                    <a:p>
                      <a:pPr algn="r"/>
                      <a:r>
                        <a:rPr lang="en-GB" sz="1200" b="0" dirty="0"/>
                        <a:t>6042</a:t>
                      </a:r>
                    </a:p>
                    <a:p>
                      <a:pPr algn="r"/>
                      <a:r>
                        <a:rPr lang="en-GB" sz="1200" b="0" dirty="0"/>
                        <a:t>10811.12</a:t>
                      </a:r>
                    </a:p>
                  </a:txBody>
                  <a:tcPr/>
                </a:tc>
                <a:extLst>
                  <a:ext uri="{0D108BD9-81ED-4DB2-BD59-A6C34878D82A}">
                    <a16:rowId xmlns:a16="http://schemas.microsoft.com/office/drawing/2014/main" val="1041932051"/>
                  </a:ext>
                </a:extLst>
              </a:tr>
              <a:tr h="371912">
                <a:tc>
                  <a:txBody>
                    <a:bodyPr/>
                    <a:lstStyle/>
                    <a:p>
                      <a:pPr algn="r"/>
                      <a:r>
                        <a:rPr lang="en-GB" sz="1200" b="1" dirty="0"/>
                        <a:t>47928.77</a:t>
                      </a:r>
                    </a:p>
                  </a:txBody>
                  <a:tcPr/>
                </a:tc>
                <a:tc>
                  <a:txBody>
                    <a:bodyPr/>
                    <a:lstStyle/>
                    <a:p>
                      <a:r>
                        <a:rPr lang="en-GB" sz="1200" b="1" dirty="0"/>
                        <a:t>Total Expenditure</a:t>
                      </a:r>
                    </a:p>
                  </a:txBody>
                  <a:tcPr/>
                </a:tc>
                <a:tc>
                  <a:txBody>
                    <a:bodyPr/>
                    <a:lstStyle/>
                    <a:p>
                      <a:pPr algn="r"/>
                      <a:r>
                        <a:rPr lang="en-GB" sz="1200" b="1" dirty="0"/>
                        <a:t>91767.60</a:t>
                      </a:r>
                    </a:p>
                  </a:txBody>
                  <a:tcPr/>
                </a:tc>
                <a:extLst>
                  <a:ext uri="{0D108BD9-81ED-4DB2-BD59-A6C34878D82A}">
                    <a16:rowId xmlns:a16="http://schemas.microsoft.com/office/drawing/2014/main" val="2778323023"/>
                  </a:ext>
                </a:extLst>
              </a:tr>
              <a:tr h="371912">
                <a:tc>
                  <a:txBody>
                    <a:bodyPr/>
                    <a:lstStyle/>
                    <a:p>
                      <a:pPr algn="r"/>
                      <a:r>
                        <a:rPr lang="en-GB" sz="1200" b="1" dirty="0"/>
                        <a:t>88894.91</a:t>
                      </a:r>
                    </a:p>
                  </a:txBody>
                  <a:tcPr/>
                </a:tc>
                <a:tc>
                  <a:txBody>
                    <a:bodyPr/>
                    <a:lstStyle/>
                    <a:p>
                      <a:r>
                        <a:rPr lang="en-GB" sz="1200" b="1" dirty="0"/>
                        <a:t>Closing Balance</a:t>
                      </a:r>
                    </a:p>
                  </a:txBody>
                  <a:tcPr/>
                </a:tc>
                <a:tc>
                  <a:txBody>
                    <a:bodyPr/>
                    <a:lstStyle/>
                    <a:p>
                      <a:pPr algn="r"/>
                      <a:r>
                        <a:rPr lang="en-GB" sz="1200" b="1" dirty="0"/>
                        <a:t>68267</a:t>
                      </a:r>
                    </a:p>
                  </a:txBody>
                  <a:tcPr/>
                </a:tc>
                <a:extLst>
                  <a:ext uri="{0D108BD9-81ED-4DB2-BD59-A6C34878D82A}">
                    <a16:rowId xmlns:a16="http://schemas.microsoft.com/office/drawing/2014/main" val="2019538476"/>
                  </a:ext>
                </a:extLst>
              </a:tr>
            </a:tbl>
          </a:graphicData>
        </a:graphic>
      </p:graphicFrame>
      <p:graphicFrame>
        <p:nvGraphicFramePr>
          <p:cNvPr id="5" name="Chart 4">
            <a:extLst>
              <a:ext uri="{FF2B5EF4-FFF2-40B4-BE49-F238E27FC236}">
                <a16:creationId xmlns:a16="http://schemas.microsoft.com/office/drawing/2014/main" id="{2F41F2BD-8DD8-435E-BA34-98CAC2B38AE4}"/>
              </a:ext>
            </a:extLst>
          </p:cNvPr>
          <p:cNvGraphicFramePr/>
          <p:nvPr>
            <p:extLst>
              <p:ext uri="{D42A27DB-BD31-4B8C-83A1-F6EECF244321}">
                <p14:modId xmlns:p14="http://schemas.microsoft.com/office/powerpoint/2010/main" val="1982598981"/>
              </p:ext>
            </p:extLst>
          </p:nvPr>
        </p:nvGraphicFramePr>
        <p:xfrm>
          <a:off x="4665663" y="946150"/>
          <a:ext cx="1936750" cy="4508927"/>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465CEB11-16DD-4BBC-B7BD-55C0B620E783}"/>
              </a:ext>
            </a:extLst>
          </p:cNvPr>
          <p:cNvSpPr txBox="1"/>
          <p:nvPr/>
        </p:nvSpPr>
        <p:spPr>
          <a:xfrm>
            <a:off x="4730751" y="946150"/>
            <a:ext cx="1936750" cy="5186035"/>
          </a:xfrm>
          <a:prstGeom prst="rect">
            <a:avLst/>
          </a:prstGeom>
          <a:noFill/>
        </p:spPr>
        <p:txBody>
          <a:bodyPr wrap="square" rtlCol="0">
            <a:spAutoFit/>
          </a:bodyPr>
          <a:lstStyle/>
          <a:p>
            <a:r>
              <a:rPr lang="en-GB" sz="1200" b="1" dirty="0"/>
              <a:t>Financial Summary</a:t>
            </a:r>
          </a:p>
          <a:p>
            <a:r>
              <a:rPr lang="en-GB" sz="1100" dirty="0"/>
              <a:t>The majority of income to the Parish Council is in the form of Precept.  This is collected by East Cambridgeshire District Council and is included in Council Tax Payments along with the receipt of CIL money for infrastructure projects in the village. “Other Income” includes a VAT refund payment of £6336.78.</a:t>
            </a:r>
          </a:p>
          <a:p>
            <a:r>
              <a:rPr lang="en-GB" sz="1100" dirty="0"/>
              <a:t>The Parish Council secured £40000 in grants in this year but haven’t claimed as yet.</a:t>
            </a:r>
          </a:p>
          <a:p>
            <a:endParaRPr lang="en-GB" sz="1100" dirty="0"/>
          </a:p>
          <a:p>
            <a:r>
              <a:rPr lang="en-GB" sz="1100" dirty="0"/>
              <a:t>Administration costs include insurance, subscriptions, general office administration, staff costs, audit costs and legal fees. </a:t>
            </a:r>
          </a:p>
          <a:p>
            <a:endParaRPr lang="en-GB" sz="1100" dirty="0"/>
          </a:p>
          <a:p>
            <a:r>
              <a:rPr lang="en-GB" sz="1100" dirty="0"/>
              <a:t>Cemetery maintenance includes the cost of the caretaker and any other expenses incurred. </a:t>
            </a:r>
          </a:p>
          <a:p>
            <a:endParaRPr lang="en-GB" sz="1100" dirty="0"/>
          </a:p>
          <a:p>
            <a:r>
              <a:rPr lang="en-GB" sz="1100" dirty="0"/>
              <a:t>Playpark maintenance included the full refurbishment of the area.</a:t>
            </a:r>
          </a:p>
        </p:txBody>
      </p:sp>
    </p:spTree>
    <p:extLst>
      <p:ext uri="{BB962C8B-B14F-4D97-AF65-F5344CB8AC3E}">
        <p14:creationId xmlns:p14="http://schemas.microsoft.com/office/powerpoint/2010/main" val="2720920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A4BD83-F5F1-417D-BCBF-EDEFA83629F3}"/>
              </a:ext>
            </a:extLst>
          </p:cNvPr>
          <p:cNvSpPr>
            <a:spLocks noGrp="1"/>
          </p:cNvSpPr>
          <p:nvPr>
            <p:ph idx="1"/>
          </p:nvPr>
        </p:nvSpPr>
        <p:spPr>
          <a:xfrm>
            <a:off x="565150" y="427214"/>
            <a:ext cx="5915025" cy="1223786"/>
          </a:xfrm>
        </p:spPr>
        <p:txBody>
          <a:bodyPr>
            <a:normAutofit/>
          </a:bodyPr>
          <a:lstStyle/>
          <a:p>
            <a:pPr marL="0" indent="0">
              <a:buNone/>
            </a:pPr>
            <a:r>
              <a:rPr lang="en-GB" b="1" dirty="0"/>
              <a:t>Parish Councillor Contact Details</a:t>
            </a:r>
          </a:p>
          <a:p>
            <a:pPr marL="0" indent="0">
              <a:buNone/>
            </a:pPr>
            <a:r>
              <a:rPr lang="en-GB" sz="1200" b="1" dirty="0"/>
              <a:t>As at April 23</a:t>
            </a:r>
          </a:p>
          <a:p>
            <a:pPr marL="0" indent="0">
              <a:lnSpc>
                <a:spcPct val="100000"/>
              </a:lnSpc>
              <a:buNone/>
            </a:pPr>
            <a:r>
              <a:rPr lang="en-GB" sz="1200" dirty="0"/>
              <a:t>Little Thetford Parish Council consists </a:t>
            </a:r>
            <a:r>
              <a:rPr lang="en-GB" sz="1200"/>
              <a:t>of 7 </a:t>
            </a:r>
            <a:r>
              <a:rPr lang="en-GB" sz="1200" dirty="0"/>
              <a:t>Parish Councillors who are elected for 4 years and represent a population of approximately 794*</a:t>
            </a:r>
          </a:p>
          <a:p>
            <a:pPr marL="0" indent="0">
              <a:buNone/>
            </a:pPr>
            <a:endParaRPr lang="en-GB" sz="1200" dirty="0"/>
          </a:p>
        </p:txBody>
      </p:sp>
      <p:sp>
        <p:nvSpPr>
          <p:cNvPr id="5" name="TextBox 4">
            <a:extLst>
              <a:ext uri="{FF2B5EF4-FFF2-40B4-BE49-F238E27FC236}">
                <a16:creationId xmlns:a16="http://schemas.microsoft.com/office/drawing/2014/main" id="{8C5CE9C7-BFBD-4351-A306-6326AFD9838A}"/>
              </a:ext>
            </a:extLst>
          </p:cNvPr>
          <p:cNvSpPr txBox="1"/>
          <p:nvPr/>
        </p:nvSpPr>
        <p:spPr>
          <a:xfrm>
            <a:off x="534193" y="5711030"/>
            <a:ext cx="5935663" cy="1769715"/>
          </a:xfrm>
          <a:prstGeom prst="rect">
            <a:avLst/>
          </a:prstGeom>
          <a:noFill/>
          <a:ln w="31750">
            <a:solidFill>
              <a:srgbClr val="0070C0"/>
            </a:solidFill>
          </a:ln>
        </p:spPr>
        <p:txBody>
          <a:bodyPr wrap="square" rtlCol="0">
            <a:spAutoFit/>
          </a:bodyPr>
          <a:lstStyle/>
          <a:p>
            <a:pPr algn="ctr">
              <a:spcAft>
                <a:spcPts val="600"/>
              </a:spcAft>
            </a:pPr>
            <a:r>
              <a:rPr lang="en-GB" sz="1200" dirty="0"/>
              <a:t>Parish Council agendas and minutes are available to view on the website:</a:t>
            </a:r>
          </a:p>
          <a:p>
            <a:pPr algn="ctr">
              <a:spcAft>
                <a:spcPts val="600"/>
              </a:spcAft>
            </a:pPr>
            <a:r>
              <a:rPr lang="en-GB" sz="1200" dirty="0">
                <a:hlinkClick r:id="rId2"/>
              </a:rPr>
              <a:t>www.littlethetford.org.uk</a:t>
            </a:r>
            <a:r>
              <a:rPr lang="en-GB" sz="1200" dirty="0"/>
              <a:t> </a:t>
            </a:r>
          </a:p>
          <a:p>
            <a:pPr algn="ctr">
              <a:spcAft>
                <a:spcPts val="600"/>
              </a:spcAft>
            </a:pPr>
            <a:r>
              <a:rPr lang="en-GB" sz="1200" dirty="0"/>
              <a:t>Visit our Facebook page: </a:t>
            </a:r>
            <a:r>
              <a:rPr lang="en-GB" sz="1200" dirty="0">
                <a:hlinkClick r:id="rId3"/>
              </a:rPr>
              <a:t>https://www.facebook.com/littlethetfordpc/</a:t>
            </a:r>
            <a:endParaRPr lang="en-GB" sz="1200" dirty="0"/>
          </a:p>
          <a:p>
            <a:pPr algn="ctr">
              <a:spcAft>
                <a:spcPts val="600"/>
              </a:spcAft>
            </a:pPr>
            <a:r>
              <a:rPr lang="en-GB" sz="1200" dirty="0"/>
              <a:t>Parish Council email address:  </a:t>
            </a:r>
            <a:r>
              <a:rPr lang="en-GB" sz="1200" dirty="0">
                <a:hlinkClick r:id="rId4"/>
              </a:rPr>
              <a:t>parish.clerk@littlethetford.org.uk</a:t>
            </a:r>
            <a:endParaRPr lang="en-GB" sz="1200" dirty="0"/>
          </a:p>
          <a:p>
            <a:pPr algn="ctr">
              <a:spcAft>
                <a:spcPts val="600"/>
              </a:spcAft>
            </a:pPr>
            <a:r>
              <a:rPr lang="en-GB" sz="1200" dirty="0"/>
              <a:t>Postal address: Little Thetford Parish Council, c/o Little Thetford Village Hall, The </a:t>
            </a:r>
            <a:r>
              <a:rPr lang="en-GB" sz="1200" dirty="0" err="1"/>
              <a:t>Wyches</a:t>
            </a:r>
            <a:r>
              <a:rPr lang="en-GB" sz="1200" dirty="0"/>
              <a:t>, Little Thetford, CB6 3HG</a:t>
            </a:r>
          </a:p>
          <a:p>
            <a:pPr algn="ctr"/>
            <a:endParaRPr lang="en-GB" sz="1200" dirty="0"/>
          </a:p>
        </p:txBody>
      </p:sp>
      <p:sp>
        <p:nvSpPr>
          <p:cNvPr id="6" name="TextBox 5">
            <a:extLst>
              <a:ext uri="{FF2B5EF4-FFF2-40B4-BE49-F238E27FC236}">
                <a16:creationId xmlns:a16="http://schemas.microsoft.com/office/drawing/2014/main" id="{64652A20-6BC4-454D-BEF1-C08873F87261}"/>
              </a:ext>
            </a:extLst>
          </p:cNvPr>
          <p:cNvSpPr txBox="1"/>
          <p:nvPr/>
        </p:nvSpPr>
        <p:spPr>
          <a:xfrm>
            <a:off x="377825" y="9112250"/>
            <a:ext cx="6248400" cy="530915"/>
          </a:xfrm>
          <a:prstGeom prst="rect">
            <a:avLst/>
          </a:prstGeom>
          <a:noFill/>
        </p:spPr>
        <p:txBody>
          <a:bodyPr wrap="square" rtlCol="0">
            <a:spAutoFit/>
          </a:bodyPr>
          <a:lstStyle/>
          <a:p>
            <a:r>
              <a:rPr lang="en-GB" sz="950" dirty="0"/>
              <a:t>* 2018 population estimate from Office for National Statistics via Cambridgeshire Insight </a:t>
            </a:r>
            <a:r>
              <a:rPr lang="en-GB" sz="950" dirty="0">
                <a:hlinkClick r:id="rId5"/>
              </a:rPr>
              <a:t>https://cambridgeshireinsight.org.uk/parish-profile/?geographyId=7f94ea12b8914d3cb0c0c29bc9ad1767&amp;featureId=E04001647</a:t>
            </a:r>
            <a:endParaRPr lang="en-GB" sz="950" dirty="0"/>
          </a:p>
        </p:txBody>
      </p:sp>
      <p:sp>
        <p:nvSpPr>
          <p:cNvPr id="2" name="TextBox 1">
            <a:extLst>
              <a:ext uri="{FF2B5EF4-FFF2-40B4-BE49-F238E27FC236}">
                <a16:creationId xmlns:a16="http://schemas.microsoft.com/office/drawing/2014/main" id="{E6E81B48-AE3A-4C1E-83A9-24FB535B048F}"/>
              </a:ext>
            </a:extLst>
          </p:cNvPr>
          <p:cNvSpPr txBox="1"/>
          <p:nvPr/>
        </p:nvSpPr>
        <p:spPr>
          <a:xfrm>
            <a:off x="664028" y="1651000"/>
            <a:ext cx="5529943" cy="3585597"/>
          </a:xfrm>
          <a:prstGeom prst="rect">
            <a:avLst/>
          </a:prstGeom>
          <a:noFill/>
        </p:spPr>
        <p:txBody>
          <a:bodyPr wrap="square" rtlCol="0">
            <a:spAutoFit/>
          </a:bodyPr>
          <a:lstStyle/>
          <a:p>
            <a:r>
              <a:rPr lang="en-GB" sz="1200" b="1" dirty="0"/>
              <a:t>Cllr Charlotte Mitchell- Chairman- </a:t>
            </a:r>
            <a:r>
              <a:rPr lang="en-GB" sz="1200" b="1" dirty="0">
                <a:hlinkClick r:id="rId6"/>
              </a:rPr>
              <a:t>charlotte.mitchell@littlethetford.org.uk</a:t>
            </a:r>
            <a:endParaRPr lang="en-GB" sz="1200" b="1" dirty="0"/>
          </a:p>
          <a:p>
            <a:endParaRPr lang="en-GB" sz="1200" b="1" dirty="0"/>
          </a:p>
          <a:p>
            <a:r>
              <a:rPr lang="en-GB" sz="1200" b="1" dirty="0"/>
              <a:t>Cllr Dan Peacock- Councillor-</a:t>
            </a:r>
          </a:p>
          <a:p>
            <a:r>
              <a:rPr lang="en-GB" sz="1200" b="1">
                <a:hlinkClick r:id="rId7"/>
              </a:rPr>
              <a:t>d</a:t>
            </a:r>
            <a:r>
              <a:rPr lang="en-GB" sz="1200" b="1">
                <a:hlinkClick r:id="rId7"/>
              </a:rPr>
              <a:t>an.peacock</a:t>
            </a:r>
            <a:r>
              <a:rPr lang="en-GB" sz="1200" b="1" dirty="0">
                <a:hlinkClick r:id="rId7"/>
              </a:rPr>
              <a:t>@littlethetford.org.uk</a:t>
            </a:r>
            <a:endParaRPr lang="en-GB" sz="1200" b="1" dirty="0"/>
          </a:p>
          <a:p>
            <a:endParaRPr lang="en-GB" sz="1200" b="1" dirty="0"/>
          </a:p>
          <a:p>
            <a:r>
              <a:rPr lang="en-GB" sz="1200" b="1" dirty="0"/>
              <a:t>Cllr </a:t>
            </a:r>
            <a:r>
              <a:rPr lang="en-GB" sz="1200" b="1" dirty="0" err="1"/>
              <a:t>Olibhe</a:t>
            </a:r>
            <a:r>
              <a:rPr lang="en-GB" sz="1200" b="1" dirty="0"/>
              <a:t> Collins-Neat- Councillor-</a:t>
            </a:r>
          </a:p>
          <a:p>
            <a:r>
              <a:rPr lang="en-GB" sz="1200" b="1" dirty="0">
                <a:hlinkClick r:id="rId8"/>
              </a:rPr>
              <a:t>Olibhe.collinsneat@littlethetford.org.uk</a:t>
            </a:r>
            <a:endParaRPr lang="en-GB" sz="1200" b="1" dirty="0"/>
          </a:p>
          <a:p>
            <a:endParaRPr lang="en-GB" sz="1200" b="1" dirty="0"/>
          </a:p>
          <a:p>
            <a:r>
              <a:rPr lang="en-GB" sz="1200" b="1" dirty="0"/>
              <a:t>Cllr Ian Driver- Councillor-</a:t>
            </a:r>
          </a:p>
          <a:p>
            <a:r>
              <a:rPr lang="en-GB" sz="1200" b="1" dirty="0">
                <a:hlinkClick r:id="rId9"/>
              </a:rPr>
              <a:t>Ian.driver@littlethetford.org.uk</a:t>
            </a:r>
            <a:endParaRPr lang="en-GB" sz="1200" b="1" dirty="0"/>
          </a:p>
          <a:p>
            <a:endParaRPr lang="en-GB" sz="1200" b="1" dirty="0"/>
          </a:p>
          <a:p>
            <a:r>
              <a:rPr lang="en-GB" sz="1200" b="1" dirty="0"/>
              <a:t>Cllr Phillip Hadley- Councillor-</a:t>
            </a:r>
          </a:p>
          <a:p>
            <a:r>
              <a:rPr lang="en-GB" sz="1200" b="1" dirty="0">
                <a:hlinkClick r:id="rId10"/>
              </a:rPr>
              <a:t>Phil.Hadley@littlethetford.org.uk</a:t>
            </a:r>
            <a:endParaRPr lang="en-GB" sz="1200" b="1" dirty="0"/>
          </a:p>
          <a:p>
            <a:endParaRPr lang="en-GB" sz="1200" b="1" dirty="0"/>
          </a:p>
          <a:p>
            <a:r>
              <a:rPr lang="en-GB" sz="1200" b="1" dirty="0"/>
              <a:t>Cllr Tracey Durham</a:t>
            </a:r>
          </a:p>
          <a:p>
            <a:r>
              <a:rPr lang="en-GB" sz="1200" b="1" dirty="0">
                <a:hlinkClick r:id="rId11"/>
              </a:rPr>
              <a:t>Tracey.durham@littlethetford.org.uk</a:t>
            </a:r>
            <a:endParaRPr lang="en-GB" sz="1200" b="1" dirty="0"/>
          </a:p>
          <a:p>
            <a:endParaRPr lang="en-GB" sz="1200" b="1" dirty="0"/>
          </a:p>
          <a:p>
            <a:r>
              <a:rPr lang="en-GB" sz="1200" b="1" dirty="0"/>
              <a:t>Vacant position x1</a:t>
            </a:r>
          </a:p>
          <a:p>
            <a:endParaRPr lang="en-GB" sz="1100" dirty="0"/>
          </a:p>
        </p:txBody>
      </p:sp>
    </p:spTree>
    <p:extLst>
      <p:ext uri="{BB962C8B-B14F-4D97-AF65-F5344CB8AC3E}">
        <p14:creationId xmlns:p14="http://schemas.microsoft.com/office/powerpoint/2010/main" val="33607044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13318</TotalTime>
  <Words>1377</Words>
  <Application>Microsoft Office PowerPoint</Application>
  <PresentationFormat>A4 Paper (210x297 mm)</PresentationFormat>
  <Paragraphs>155</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Little Thetford Parish Council Annual Report 2022/23</vt:lpstr>
      <vt:lpstr>PowerPoint Presentation</vt:lpstr>
      <vt:lpstr>Summary of Receipts and Payments for the year ended 31st March 2023</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Little Thetford Parish Council Annual Report 2019/20</dc:title>
  <dc:creator>Little Thetford</dc:creator>
  <cp:lastModifiedBy>Little Thetford</cp:lastModifiedBy>
  <cp:revision>6</cp:revision>
  <dcterms:created xsi:type="dcterms:W3CDTF">2020-07-14T08:43:27Z</dcterms:created>
  <dcterms:modified xsi:type="dcterms:W3CDTF">2023-05-03T08:40:46Z</dcterms:modified>
</cp:coreProperties>
</file>