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61" r:id="rId3"/>
    <p:sldId id="257" r:id="rId4"/>
    <p:sldId id="259"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ttle Thetford" initials="LT" lastIdx="1" clrIdx="0">
    <p:extLst>
      <p:ext uri="{19B8F6BF-5375-455C-9EA6-DF929625EA0E}">
        <p15:presenceInfo xmlns:p15="http://schemas.microsoft.com/office/powerpoint/2012/main" userId="2de5426490ee1e9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C27481-0242-4FB4-B7E4-1B50B722F649}" v="15" dt="2022-04-14T11:16:20.61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3" d="100"/>
          <a:sy n="53" d="100"/>
        </p:scale>
        <p:origin x="192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ttle Thetford" userId="2de5426490ee1e9e" providerId="LiveId" clId="{ACC27481-0242-4FB4-B7E4-1B50B722F649}"/>
    <pc:docChg chg="undo custSel modSld">
      <pc:chgData name="Little Thetford" userId="2de5426490ee1e9e" providerId="LiveId" clId="{ACC27481-0242-4FB4-B7E4-1B50B722F649}" dt="2022-04-14T11:17:09.267" v="6890" actId="113"/>
      <pc:docMkLst>
        <pc:docMk/>
      </pc:docMkLst>
      <pc:sldChg chg="modSp mod">
        <pc:chgData name="Little Thetford" userId="2de5426490ee1e9e" providerId="LiveId" clId="{ACC27481-0242-4FB4-B7E4-1B50B722F649}" dt="2022-04-14T10:15:59.864" v="2732" actId="20577"/>
        <pc:sldMkLst>
          <pc:docMk/>
          <pc:sldMk cId="1701035222" sldId="256"/>
        </pc:sldMkLst>
        <pc:spChg chg="mod">
          <ac:chgData name="Little Thetford" userId="2de5426490ee1e9e" providerId="LiveId" clId="{ACC27481-0242-4FB4-B7E4-1B50B722F649}" dt="2022-03-18T13:47:14.155" v="9" actId="20577"/>
          <ac:spMkLst>
            <pc:docMk/>
            <pc:sldMk cId="1701035222" sldId="256"/>
            <ac:spMk id="2" creationId="{1FCABCEA-7DB1-433B-8738-853D27E85E81}"/>
          </ac:spMkLst>
        </pc:spChg>
        <pc:spChg chg="mod">
          <ac:chgData name="Little Thetford" userId="2de5426490ee1e9e" providerId="LiveId" clId="{ACC27481-0242-4FB4-B7E4-1B50B722F649}" dt="2022-04-14T09:56:16.945" v="1783" actId="20577"/>
          <ac:spMkLst>
            <pc:docMk/>
            <pc:sldMk cId="1701035222" sldId="256"/>
            <ac:spMk id="3" creationId="{248DEA96-3969-46F6-B934-359A4E977F24}"/>
          </ac:spMkLst>
        </pc:spChg>
        <pc:spChg chg="mod">
          <ac:chgData name="Little Thetford" userId="2de5426490ee1e9e" providerId="LiveId" clId="{ACC27481-0242-4FB4-B7E4-1B50B722F649}" dt="2022-04-14T09:57:46.685" v="1801" actId="20577"/>
          <ac:spMkLst>
            <pc:docMk/>
            <pc:sldMk cId="1701035222" sldId="256"/>
            <ac:spMk id="4" creationId="{998E4583-D173-4C10-8000-1C621D5DEC20}"/>
          </ac:spMkLst>
        </pc:spChg>
        <pc:spChg chg="mod">
          <ac:chgData name="Little Thetford" userId="2de5426490ee1e9e" providerId="LiveId" clId="{ACC27481-0242-4FB4-B7E4-1B50B722F649}" dt="2022-04-14T10:14:30.647" v="2704" actId="20577"/>
          <ac:spMkLst>
            <pc:docMk/>
            <pc:sldMk cId="1701035222" sldId="256"/>
            <ac:spMk id="6" creationId="{82BABEE3-914B-4537-A1F0-612A9708FB21}"/>
          </ac:spMkLst>
        </pc:spChg>
        <pc:spChg chg="mod">
          <ac:chgData name="Little Thetford" userId="2de5426490ee1e9e" providerId="LiveId" clId="{ACC27481-0242-4FB4-B7E4-1B50B722F649}" dt="2022-04-14T10:15:59.864" v="2732" actId="20577"/>
          <ac:spMkLst>
            <pc:docMk/>
            <pc:sldMk cId="1701035222" sldId="256"/>
            <ac:spMk id="12" creationId="{F0272B43-D35A-4F6C-BDB1-02D1093EC6AF}"/>
          </ac:spMkLst>
        </pc:spChg>
      </pc:sldChg>
      <pc:sldChg chg="modSp mod">
        <pc:chgData name="Little Thetford" userId="2de5426490ee1e9e" providerId="LiveId" clId="{ACC27481-0242-4FB4-B7E4-1B50B722F649}" dt="2022-04-14T11:06:46.162" v="6331" actId="20577"/>
        <pc:sldMkLst>
          <pc:docMk/>
          <pc:sldMk cId="2720920445" sldId="257"/>
        </pc:sldMkLst>
        <pc:spChg chg="mod">
          <ac:chgData name="Little Thetford" userId="2de5426490ee1e9e" providerId="LiveId" clId="{ACC27481-0242-4FB4-B7E4-1B50B722F649}" dt="2022-04-14T11:06:35.219" v="6329" actId="20577"/>
          <ac:spMkLst>
            <pc:docMk/>
            <pc:sldMk cId="2720920445" sldId="257"/>
            <ac:spMk id="2" creationId="{524E381B-A8E5-4F28-8C6C-9B295F88B3C2}"/>
          </ac:spMkLst>
        </pc:spChg>
        <pc:spChg chg="mod">
          <ac:chgData name="Little Thetford" userId="2de5426490ee1e9e" providerId="LiveId" clId="{ACC27481-0242-4FB4-B7E4-1B50B722F649}" dt="2022-04-14T11:06:11.205" v="6327" actId="313"/>
          <ac:spMkLst>
            <pc:docMk/>
            <pc:sldMk cId="2720920445" sldId="257"/>
            <ac:spMk id="7" creationId="{465CEB11-16DD-4BBC-B7BD-55C0B620E783}"/>
          </ac:spMkLst>
        </pc:spChg>
        <pc:graphicFrameChg chg="mod">
          <ac:chgData name="Little Thetford" userId="2de5426490ee1e9e" providerId="LiveId" clId="{ACC27481-0242-4FB4-B7E4-1B50B722F649}" dt="2022-04-14T10:58:40.187" v="5856" actId="14100"/>
          <ac:graphicFrameMkLst>
            <pc:docMk/>
            <pc:sldMk cId="2720920445" sldId="257"/>
            <ac:graphicFrameMk id="5" creationId="{2F41F2BD-8DD8-435E-BA34-98CAC2B38AE4}"/>
          </ac:graphicFrameMkLst>
        </pc:graphicFrameChg>
        <pc:graphicFrameChg chg="mod modGraphic">
          <ac:chgData name="Little Thetford" userId="2de5426490ee1e9e" providerId="LiveId" clId="{ACC27481-0242-4FB4-B7E4-1B50B722F649}" dt="2022-04-14T11:06:46.162" v="6331" actId="20577"/>
          <ac:graphicFrameMkLst>
            <pc:docMk/>
            <pc:sldMk cId="2720920445" sldId="257"/>
            <ac:graphicFrameMk id="6" creationId="{CA808230-DEDF-49D5-BDDB-C1DAE18244AC}"/>
          </ac:graphicFrameMkLst>
        </pc:graphicFrameChg>
      </pc:sldChg>
      <pc:sldChg chg="addSp delSp modSp mod">
        <pc:chgData name="Little Thetford" userId="2de5426490ee1e9e" providerId="LiveId" clId="{ACC27481-0242-4FB4-B7E4-1B50B722F649}" dt="2022-04-14T11:17:09.267" v="6890" actId="113"/>
        <pc:sldMkLst>
          <pc:docMk/>
          <pc:sldMk cId="3360704499" sldId="259"/>
        </pc:sldMkLst>
        <pc:spChg chg="add del mod">
          <ac:chgData name="Little Thetford" userId="2de5426490ee1e9e" providerId="LiveId" clId="{ACC27481-0242-4FB4-B7E4-1B50B722F649}" dt="2022-03-18T13:59:39.354" v="799" actId="767"/>
          <ac:spMkLst>
            <pc:docMk/>
            <pc:sldMk cId="3360704499" sldId="259"/>
            <ac:spMk id="2" creationId="{BEF149A9-6869-428A-BA55-92DAFD3F4201}"/>
          </ac:spMkLst>
        </pc:spChg>
        <pc:spChg chg="add mod">
          <ac:chgData name="Little Thetford" userId="2de5426490ee1e9e" providerId="LiveId" clId="{ACC27481-0242-4FB4-B7E4-1B50B722F649}" dt="2022-04-14T11:17:09.267" v="6890" actId="113"/>
          <ac:spMkLst>
            <pc:docMk/>
            <pc:sldMk cId="3360704499" sldId="259"/>
            <ac:spMk id="2" creationId="{E6E81B48-AE3A-4C1E-83A9-24FB535B048F}"/>
          </ac:spMkLst>
        </pc:spChg>
        <pc:spChg chg="mod">
          <ac:chgData name="Little Thetford" userId="2de5426490ee1e9e" providerId="LiveId" clId="{ACC27481-0242-4FB4-B7E4-1B50B722F649}" dt="2022-04-14T11:08:13.160" v="6357" actId="20577"/>
          <ac:spMkLst>
            <pc:docMk/>
            <pc:sldMk cId="3360704499" sldId="259"/>
            <ac:spMk id="3" creationId="{88A4BD83-F5F1-417D-BCBF-EDEFA83629F3}"/>
          </ac:spMkLst>
        </pc:spChg>
        <pc:graphicFrameChg chg="add del mod modGraphic">
          <ac:chgData name="Little Thetford" userId="2de5426490ee1e9e" providerId="LiveId" clId="{ACC27481-0242-4FB4-B7E4-1B50B722F649}" dt="2022-04-14T11:07:54.579" v="6332" actId="478"/>
          <ac:graphicFrameMkLst>
            <pc:docMk/>
            <pc:sldMk cId="3360704499" sldId="259"/>
            <ac:graphicFrameMk id="4" creationId="{4F21CD7E-E5C2-4A7C-8DEE-2B9C88E40ED7}"/>
          </ac:graphicFrameMkLst>
        </pc:graphicFrameChg>
      </pc:sldChg>
      <pc:sldChg chg="modSp mod">
        <pc:chgData name="Little Thetford" userId="2de5426490ee1e9e" providerId="LiveId" clId="{ACC27481-0242-4FB4-B7E4-1B50B722F649}" dt="2022-04-14T10:51:40.137" v="5772" actId="20577"/>
        <pc:sldMkLst>
          <pc:docMk/>
          <pc:sldMk cId="606222735" sldId="261"/>
        </pc:sldMkLst>
        <pc:spChg chg="mod">
          <ac:chgData name="Little Thetford" userId="2de5426490ee1e9e" providerId="LiveId" clId="{ACC27481-0242-4FB4-B7E4-1B50B722F649}" dt="2022-04-14T10:51:40.137" v="5772" actId="20577"/>
          <ac:spMkLst>
            <pc:docMk/>
            <pc:sldMk cId="606222735" sldId="261"/>
            <ac:spMk id="3" creationId="{2FD22824-A1C4-43CE-A8A7-E8EE54D23A6E}"/>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en-GB" dirty="0"/>
              <a:t>Expenditure at a glance 2020/21</a:t>
            </a:r>
          </a:p>
        </c:rich>
      </c:tx>
      <c:layout>
        <c:manualLayout>
          <c:xMode val="edge"/>
          <c:yMode val="edge"/>
          <c:x val="0.43354367571462399"/>
          <c:y val="0.15042235963232392"/>
        </c:manualLayout>
      </c:layout>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plotArea>
      <c:layout>
        <c:manualLayout>
          <c:layoutTarget val="inner"/>
          <c:xMode val="edge"/>
          <c:yMode val="edge"/>
          <c:x val="0.12908971893188592"/>
          <c:y val="0.13099996076582154"/>
          <c:w val="0.28746698197145082"/>
          <c:h val="0.70496638075067564"/>
        </c:manualLayout>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0.50808438910779741"/>
          <c:y val="0.30593294804876592"/>
          <c:w val="0.36705165626324893"/>
          <c:h val="0.57515751042111596"/>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5">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C12F952-F97D-4ECD-BA21-34B4ABD6CDA9}" type="datetimeFigureOut">
              <a:rPr lang="en-GB" smtClean="0"/>
              <a:t>14/04/2022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4E8D28-F8B2-46E5-B5CE-04ED0E4E7F62}" type="slidenum">
              <a:rPr lang="en-GB" smtClean="0"/>
              <a:t>‹#›</a:t>
            </a:fld>
            <a:endParaRPr lang="en-GB"/>
          </a:p>
        </p:txBody>
      </p:sp>
    </p:spTree>
    <p:extLst>
      <p:ext uri="{BB962C8B-B14F-4D97-AF65-F5344CB8AC3E}">
        <p14:creationId xmlns:p14="http://schemas.microsoft.com/office/powerpoint/2010/main" val="2915261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12F952-F97D-4ECD-BA21-34B4ABD6CDA9}" type="datetimeFigureOut">
              <a:rPr lang="en-GB" smtClean="0"/>
              <a:t>14/04/2022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4E8D28-F8B2-46E5-B5CE-04ED0E4E7F62}" type="slidenum">
              <a:rPr lang="en-GB" smtClean="0"/>
              <a:t>‹#›</a:t>
            </a:fld>
            <a:endParaRPr lang="en-GB"/>
          </a:p>
        </p:txBody>
      </p:sp>
    </p:spTree>
    <p:extLst>
      <p:ext uri="{BB962C8B-B14F-4D97-AF65-F5344CB8AC3E}">
        <p14:creationId xmlns:p14="http://schemas.microsoft.com/office/powerpoint/2010/main" val="590866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12F952-F97D-4ECD-BA21-34B4ABD6CDA9}" type="datetimeFigureOut">
              <a:rPr lang="en-GB" smtClean="0"/>
              <a:t>14/04/2022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4E8D28-F8B2-46E5-B5CE-04ED0E4E7F62}" type="slidenum">
              <a:rPr lang="en-GB" smtClean="0"/>
              <a:t>‹#›</a:t>
            </a:fld>
            <a:endParaRPr lang="en-GB"/>
          </a:p>
        </p:txBody>
      </p:sp>
    </p:spTree>
    <p:extLst>
      <p:ext uri="{BB962C8B-B14F-4D97-AF65-F5344CB8AC3E}">
        <p14:creationId xmlns:p14="http://schemas.microsoft.com/office/powerpoint/2010/main" val="1452380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12F952-F97D-4ECD-BA21-34B4ABD6CDA9}" type="datetimeFigureOut">
              <a:rPr lang="en-GB" smtClean="0"/>
              <a:t>14/04/2022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4E8D28-F8B2-46E5-B5CE-04ED0E4E7F62}" type="slidenum">
              <a:rPr lang="en-GB" smtClean="0"/>
              <a:t>‹#›</a:t>
            </a:fld>
            <a:endParaRPr lang="en-GB"/>
          </a:p>
        </p:txBody>
      </p:sp>
    </p:spTree>
    <p:extLst>
      <p:ext uri="{BB962C8B-B14F-4D97-AF65-F5344CB8AC3E}">
        <p14:creationId xmlns:p14="http://schemas.microsoft.com/office/powerpoint/2010/main" val="347744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12F952-F97D-4ECD-BA21-34B4ABD6CDA9}" type="datetimeFigureOut">
              <a:rPr lang="en-GB" smtClean="0"/>
              <a:t>14/04/2022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24E8D28-F8B2-46E5-B5CE-04ED0E4E7F62}" type="slidenum">
              <a:rPr lang="en-GB" smtClean="0"/>
              <a:t>‹#›</a:t>
            </a:fld>
            <a:endParaRPr lang="en-GB"/>
          </a:p>
        </p:txBody>
      </p:sp>
    </p:spTree>
    <p:extLst>
      <p:ext uri="{BB962C8B-B14F-4D97-AF65-F5344CB8AC3E}">
        <p14:creationId xmlns:p14="http://schemas.microsoft.com/office/powerpoint/2010/main" val="1749077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C12F952-F97D-4ECD-BA21-34B4ABD6CDA9}" type="datetimeFigureOut">
              <a:rPr lang="en-GB" smtClean="0"/>
              <a:t>14/04/2022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24E8D28-F8B2-46E5-B5CE-04ED0E4E7F62}" type="slidenum">
              <a:rPr lang="en-GB" smtClean="0"/>
              <a:t>‹#›</a:t>
            </a:fld>
            <a:endParaRPr lang="en-GB"/>
          </a:p>
        </p:txBody>
      </p:sp>
    </p:spTree>
    <p:extLst>
      <p:ext uri="{BB962C8B-B14F-4D97-AF65-F5344CB8AC3E}">
        <p14:creationId xmlns:p14="http://schemas.microsoft.com/office/powerpoint/2010/main" val="2107081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C12F952-F97D-4ECD-BA21-34B4ABD6CDA9}" type="datetimeFigureOut">
              <a:rPr lang="en-GB" smtClean="0"/>
              <a:t>14/04/2022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24E8D28-F8B2-46E5-B5CE-04ED0E4E7F62}" type="slidenum">
              <a:rPr lang="en-GB" smtClean="0"/>
              <a:t>‹#›</a:t>
            </a:fld>
            <a:endParaRPr lang="en-GB"/>
          </a:p>
        </p:txBody>
      </p:sp>
    </p:spTree>
    <p:extLst>
      <p:ext uri="{BB962C8B-B14F-4D97-AF65-F5344CB8AC3E}">
        <p14:creationId xmlns:p14="http://schemas.microsoft.com/office/powerpoint/2010/main" val="1888359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C12F952-F97D-4ECD-BA21-34B4ABD6CDA9}" type="datetimeFigureOut">
              <a:rPr lang="en-GB" smtClean="0"/>
              <a:t>14/04/2022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24E8D28-F8B2-46E5-B5CE-04ED0E4E7F62}" type="slidenum">
              <a:rPr lang="en-GB" smtClean="0"/>
              <a:t>‹#›</a:t>
            </a:fld>
            <a:endParaRPr lang="en-GB"/>
          </a:p>
        </p:txBody>
      </p:sp>
    </p:spTree>
    <p:extLst>
      <p:ext uri="{BB962C8B-B14F-4D97-AF65-F5344CB8AC3E}">
        <p14:creationId xmlns:p14="http://schemas.microsoft.com/office/powerpoint/2010/main" val="338170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12F952-F97D-4ECD-BA21-34B4ABD6CDA9}" type="datetimeFigureOut">
              <a:rPr lang="en-GB" smtClean="0"/>
              <a:t>14/04/2022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24E8D28-F8B2-46E5-B5CE-04ED0E4E7F62}" type="slidenum">
              <a:rPr lang="en-GB" smtClean="0"/>
              <a:t>‹#›</a:t>
            </a:fld>
            <a:endParaRPr lang="en-GB"/>
          </a:p>
        </p:txBody>
      </p:sp>
    </p:spTree>
    <p:extLst>
      <p:ext uri="{BB962C8B-B14F-4D97-AF65-F5344CB8AC3E}">
        <p14:creationId xmlns:p14="http://schemas.microsoft.com/office/powerpoint/2010/main" val="1733674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C12F952-F97D-4ECD-BA21-34B4ABD6CDA9}" type="datetimeFigureOut">
              <a:rPr lang="en-GB" smtClean="0"/>
              <a:t>14/04/2022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24E8D28-F8B2-46E5-B5CE-04ED0E4E7F62}" type="slidenum">
              <a:rPr lang="en-GB" smtClean="0"/>
              <a:t>‹#›</a:t>
            </a:fld>
            <a:endParaRPr lang="en-GB"/>
          </a:p>
        </p:txBody>
      </p:sp>
    </p:spTree>
    <p:extLst>
      <p:ext uri="{BB962C8B-B14F-4D97-AF65-F5344CB8AC3E}">
        <p14:creationId xmlns:p14="http://schemas.microsoft.com/office/powerpoint/2010/main" val="1932681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C12F952-F97D-4ECD-BA21-34B4ABD6CDA9}" type="datetimeFigureOut">
              <a:rPr lang="en-GB" smtClean="0"/>
              <a:t>14/04/2022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24E8D28-F8B2-46E5-B5CE-04ED0E4E7F62}" type="slidenum">
              <a:rPr lang="en-GB" smtClean="0"/>
              <a:t>‹#›</a:t>
            </a:fld>
            <a:endParaRPr lang="en-GB"/>
          </a:p>
        </p:txBody>
      </p:sp>
    </p:spTree>
    <p:extLst>
      <p:ext uri="{BB962C8B-B14F-4D97-AF65-F5344CB8AC3E}">
        <p14:creationId xmlns:p14="http://schemas.microsoft.com/office/powerpoint/2010/main" val="2407485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C12F952-F97D-4ECD-BA21-34B4ABD6CDA9}" type="datetimeFigureOut">
              <a:rPr lang="en-GB" smtClean="0"/>
              <a:t>14/04/2022</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24E8D28-F8B2-46E5-B5CE-04ED0E4E7F62}" type="slidenum">
              <a:rPr lang="en-GB" smtClean="0"/>
              <a:t>‹#›</a:t>
            </a:fld>
            <a:endParaRPr lang="en-GB"/>
          </a:p>
        </p:txBody>
      </p:sp>
    </p:spTree>
    <p:extLst>
      <p:ext uri="{BB962C8B-B14F-4D97-AF65-F5344CB8AC3E}">
        <p14:creationId xmlns:p14="http://schemas.microsoft.com/office/powerpoint/2010/main" val="3300575851"/>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mailto:danpeacock@littlethetford.org.uk" TargetMode="External"/><Relationship Id="rId3" Type="http://schemas.openxmlformats.org/officeDocument/2006/relationships/hyperlink" Target="https://www.facebook.com/littlethetfordpc/" TargetMode="External"/><Relationship Id="rId7" Type="http://schemas.openxmlformats.org/officeDocument/2006/relationships/hyperlink" Target="mailto:alisonkilby@littlethetford.org.uk" TargetMode="External"/><Relationship Id="rId12" Type="http://schemas.openxmlformats.org/officeDocument/2006/relationships/hyperlink" Target="mailto:Tracey.durham@littlethetford.org.uk" TargetMode="External"/><Relationship Id="rId2" Type="http://schemas.openxmlformats.org/officeDocument/2006/relationships/hyperlink" Target="http://www.littlethetford.org.uk/" TargetMode="External"/><Relationship Id="rId1" Type="http://schemas.openxmlformats.org/officeDocument/2006/relationships/slideLayout" Target="../slideLayouts/slideLayout2.xml"/><Relationship Id="rId6" Type="http://schemas.openxmlformats.org/officeDocument/2006/relationships/hyperlink" Target="mailto:charlottemitchell@littlethetford.org.uk" TargetMode="External"/><Relationship Id="rId11" Type="http://schemas.openxmlformats.org/officeDocument/2006/relationships/hyperlink" Target="mailto:Phil.Hadley@littlethetford.org.uk" TargetMode="External"/><Relationship Id="rId5" Type="http://schemas.openxmlformats.org/officeDocument/2006/relationships/hyperlink" Target="https://cambridgeshireinsight.org.uk/parish-profile/?geographyId=7f94ea12b8914d3cb0c0c29bc9ad1767&amp;featureId=E04001647" TargetMode="External"/><Relationship Id="rId10" Type="http://schemas.openxmlformats.org/officeDocument/2006/relationships/hyperlink" Target="mailto:Ian.driver@littlethetford.org.uk" TargetMode="External"/><Relationship Id="rId4" Type="http://schemas.openxmlformats.org/officeDocument/2006/relationships/hyperlink" Target="mailto:parish.clerk@littlethetford.org.uk" TargetMode="External"/><Relationship Id="rId9" Type="http://schemas.openxmlformats.org/officeDocument/2006/relationships/hyperlink" Target="mailto:Olibhe.collinsneat@littlethetford.org.uk"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ABCEA-7DB1-433B-8738-853D27E85E81}"/>
              </a:ext>
            </a:extLst>
          </p:cNvPr>
          <p:cNvSpPr>
            <a:spLocks noGrp="1"/>
          </p:cNvSpPr>
          <p:nvPr>
            <p:ph type="ctrTitle"/>
          </p:nvPr>
        </p:nvSpPr>
        <p:spPr>
          <a:xfrm>
            <a:off x="514350" y="401991"/>
            <a:ext cx="4773559" cy="982115"/>
          </a:xfrm>
        </p:spPr>
        <p:txBody>
          <a:bodyPr>
            <a:normAutofit fontScale="90000"/>
          </a:bodyPr>
          <a:lstStyle/>
          <a:p>
            <a:r>
              <a:rPr lang="en-GB" sz="3200" b="1" dirty="0"/>
              <a:t>Little Thetford Parish Council Annual Report 2021/22</a:t>
            </a:r>
          </a:p>
        </p:txBody>
      </p:sp>
      <p:sp>
        <p:nvSpPr>
          <p:cNvPr id="3" name="Subtitle 2">
            <a:extLst>
              <a:ext uri="{FF2B5EF4-FFF2-40B4-BE49-F238E27FC236}">
                <a16:creationId xmlns:a16="http://schemas.microsoft.com/office/drawing/2014/main" id="{248DEA96-3969-46F6-B934-359A4E977F24}"/>
              </a:ext>
            </a:extLst>
          </p:cNvPr>
          <p:cNvSpPr>
            <a:spLocks noGrp="1"/>
          </p:cNvSpPr>
          <p:nvPr>
            <p:ph type="subTitle" idx="1"/>
          </p:nvPr>
        </p:nvSpPr>
        <p:spPr>
          <a:xfrm>
            <a:off x="514341" y="1607759"/>
            <a:ext cx="5664777" cy="1402469"/>
          </a:xfrm>
        </p:spPr>
        <p:txBody>
          <a:bodyPr>
            <a:normAutofit/>
          </a:bodyPr>
          <a:lstStyle/>
          <a:p>
            <a:pPr algn="just"/>
            <a:r>
              <a:rPr lang="en-GB" sz="1200" dirty="0"/>
              <a:t>As a Parish Council it has been another challenging, but busy year, due to COVID restrictions and lockdowns through the majority.  It is refreshing now to start 2022 returning to normal business.</a:t>
            </a:r>
          </a:p>
          <a:p>
            <a:pPr algn="just"/>
            <a:r>
              <a:rPr lang="en-GB" sz="1200" dirty="0"/>
              <a:t>The following report summarises the work we have undertaken between April 2021 and March 2022.</a:t>
            </a:r>
          </a:p>
        </p:txBody>
      </p:sp>
      <p:sp>
        <p:nvSpPr>
          <p:cNvPr id="4" name="TextBox 3">
            <a:extLst>
              <a:ext uri="{FF2B5EF4-FFF2-40B4-BE49-F238E27FC236}">
                <a16:creationId xmlns:a16="http://schemas.microsoft.com/office/drawing/2014/main" id="{998E4583-D173-4C10-8000-1C621D5DEC20}"/>
              </a:ext>
            </a:extLst>
          </p:cNvPr>
          <p:cNvSpPr txBox="1"/>
          <p:nvPr/>
        </p:nvSpPr>
        <p:spPr>
          <a:xfrm>
            <a:off x="514340" y="2778496"/>
            <a:ext cx="5664777" cy="2154436"/>
          </a:xfrm>
          <a:prstGeom prst="rect">
            <a:avLst/>
          </a:prstGeom>
          <a:noFill/>
        </p:spPr>
        <p:txBody>
          <a:bodyPr wrap="square" rtlCol="0">
            <a:spAutoFit/>
          </a:bodyPr>
          <a:lstStyle/>
          <a:p>
            <a:r>
              <a:rPr lang="en-GB" sz="1400" b="1" dirty="0"/>
              <a:t>Finance</a:t>
            </a:r>
          </a:p>
          <a:p>
            <a:pPr algn="just"/>
            <a:r>
              <a:rPr lang="en-GB" sz="1200" dirty="0"/>
              <a:t>The precept for 2021/22 remained at £17,250. Your precept is collected by East Cambridgeshire District Council (ECDC) and included in your Council Tax payments.   Precept is the money Little Thetford Parish Council (LTPC) requests to carry out their statutory duties and other responsibilities.  </a:t>
            </a:r>
          </a:p>
          <a:p>
            <a:pPr algn="just"/>
            <a:endParaRPr lang="en-GB" sz="1200" dirty="0"/>
          </a:p>
          <a:p>
            <a:pPr algn="just"/>
            <a:r>
              <a:rPr lang="en-GB" sz="1200" dirty="0"/>
              <a:t>During the year we also received Community Infrastructure Levy money (CIL) of £6884 to be used towards  ‘infrastructure’ projects within our village. CIL is a charge levied by Local Authorities (ECDC) on new developments in our village to help deliver and improve infrastructure needed to support the new houses. The amount of this levy received by the Parish Council is set by ECDC.</a:t>
            </a:r>
          </a:p>
        </p:txBody>
      </p:sp>
      <p:sp>
        <p:nvSpPr>
          <p:cNvPr id="6" name="TextBox 5">
            <a:extLst>
              <a:ext uri="{FF2B5EF4-FFF2-40B4-BE49-F238E27FC236}">
                <a16:creationId xmlns:a16="http://schemas.microsoft.com/office/drawing/2014/main" id="{82BABEE3-914B-4537-A1F0-612A9708FB21}"/>
              </a:ext>
            </a:extLst>
          </p:cNvPr>
          <p:cNvSpPr txBox="1"/>
          <p:nvPr/>
        </p:nvSpPr>
        <p:spPr>
          <a:xfrm>
            <a:off x="533380" y="4932932"/>
            <a:ext cx="5664777" cy="861774"/>
          </a:xfrm>
          <a:prstGeom prst="rect">
            <a:avLst/>
          </a:prstGeom>
          <a:noFill/>
        </p:spPr>
        <p:txBody>
          <a:bodyPr wrap="square" rtlCol="0">
            <a:spAutoFit/>
          </a:bodyPr>
          <a:lstStyle/>
          <a:p>
            <a:pPr algn="just"/>
            <a:r>
              <a:rPr lang="en-GB" sz="1400" b="1" dirty="0"/>
              <a:t>Council Personnel</a:t>
            </a:r>
          </a:p>
          <a:p>
            <a:pPr algn="just"/>
            <a:r>
              <a:rPr lang="en-GB" sz="1200" dirty="0"/>
              <a:t>Mrs Amy Jacklin has been working in the clerk position for one year and  has passed the first part of her council qualification (ILCA) she will continue on the complete (CILCA) the next section in September 2022.</a:t>
            </a:r>
          </a:p>
        </p:txBody>
      </p:sp>
      <p:sp>
        <p:nvSpPr>
          <p:cNvPr id="12" name="Rectangle 11">
            <a:extLst>
              <a:ext uri="{FF2B5EF4-FFF2-40B4-BE49-F238E27FC236}">
                <a16:creationId xmlns:a16="http://schemas.microsoft.com/office/drawing/2014/main" id="{F0272B43-D35A-4F6C-BDB1-02D1093EC6AF}"/>
              </a:ext>
            </a:extLst>
          </p:cNvPr>
          <p:cNvSpPr/>
          <p:nvPr/>
        </p:nvSpPr>
        <p:spPr>
          <a:xfrm>
            <a:off x="533380" y="5827590"/>
            <a:ext cx="5829314" cy="1415772"/>
          </a:xfrm>
          <a:prstGeom prst="rect">
            <a:avLst/>
          </a:prstGeom>
        </p:spPr>
        <p:txBody>
          <a:bodyPr wrap="square">
            <a:spAutoFit/>
          </a:bodyPr>
          <a:lstStyle/>
          <a:p>
            <a:r>
              <a:rPr lang="en-GB" sz="1400" b="1" dirty="0"/>
              <a:t>More information within the report…</a:t>
            </a:r>
          </a:p>
          <a:p>
            <a:pPr algn="just"/>
            <a:r>
              <a:rPr lang="en-GB" sz="1200" dirty="0"/>
              <a:t>In conclusion I would like to take this opportunity to thank my fellow Councillors. (past and present) Councillor Graham James, Councillor Steve Lamb, Councillor Lisa Stubbs and Councillor Caroline Chamberlain all stepped down in September 2021 and were replaced by Councillor Dan Peacock. Councillor </a:t>
            </a:r>
            <a:r>
              <a:rPr lang="en-GB" sz="1200" dirty="0" err="1"/>
              <a:t>Olibhe</a:t>
            </a:r>
            <a:r>
              <a:rPr lang="en-GB" sz="1200" dirty="0"/>
              <a:t> Collins-Neat, Councillor Phillip Hadley and , Councillor Ian Driver by election in November 2021. Councillor Tracey Durham was then co-opted in December 2021. </a:t>
            </a:r>
            <a:endParaRPr lang="en-GB" sz="1200" b="1" i="1" dirty="0"/>
          </a:p>
        </p:txBody>
      </p:sp>
      <p:pic>
        <p:nvPicPr>
          <p:cNvPr id="14" name="Picture 13" descr="A close up of a sign&#10;&#10;Description automatically generated">
            <a:extLst>
              <a:ext uri="{FF2B5EF4-FFF2-40B4-BE49-F238E27FC236}">
                <a16:creationId xmlns:a16="http://schemas.microsoft.com/office/drawing/2014/main" id="{E0016B6F-B6EE-484D-A6BF-01C0FF3870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87909" y="130878"/>
            <a:ext cx="1276686" cy="1407370"/>
          </a:xfrm>
          <a:prstGeom prst="rect">
            <a:avLst/>
          </a:prstGeom>
          <a:ln>
            <a:noFill/>
          </a:ln>
          <a:effectLst>
            <a:softEdge rad="112500"/>
          </a:effectLst>
        </p:spPr>
      </p:pic>
      <p:sp>
        <p:nvSpPr>
          <p:cNvPr id="9" name="TextBox 8">
            <a:extLst>
              <a:ext uri="{FF2B5EF4-FFF2-40B4-BE49-F238E27FC236}">
                <a16:creationId xmlns:a16="http://schemas.microsoft.com/office/drawing/2014/main" id="{CE37303B-0BED-40FC-9CF0-969F71350FF9}"/>
              </a:ext>
            </a:extLst>
          </p:cNvPr>
          <p:cNvSpPr txBox="1"/>
          <p:nvPr/>
        </p:nvSpPr>
        <p:spPr>
          <a:xfrm>
            <a:off x="540705" y="7282578"/>
            <a:ext cx="5730555" cy="2031325"/>
          </a:xfrm>
          <a:prstGeom prst="rect">
            <a:avLst/>
          </a:prstGeom>
          <a:noFill/>
        </p:spPr>
        <p:txBody>
          <a:bodyPr wrap="square">
            <a:spAutoFit/>
          </a:bodyPr>
          <a:lstStyle/>
          <a:p>
            <a:r>
              <a:rPr kumimoji="0" lang="en-GB" sz="1800" b="1" i="0" u="none" strike="noStrike" kern="1200" cap="none" spc="0" normalizeH="0" baseline="0" noProof="0" dirty="0">
                <a:ln>
                  <a:noFill/>
                </a:ln>
                <a:solidFill>
                  <a:prstClr val="black"/>
                </a:solidFill>
                <a:effectLst/>
                <a:uLnTx/>
                <a:uFillTx/>
                <a:latin typeface="Calibri Light" panose="020F0302020204030204"/>
                <a:ea typeface="+mj-ea"/>
                <a:cs typeface="+mj-cs"/>
              </a:rPr>
              <a:t>What Does a Parish Council Do?</a:t>
            </a:r>
            <a:br>
              <a:rPr kumimoji="0" lang="en-GB" sz="1800" b="1" i="0" u="none" strike="noStrike" kern="1200" cap="none" spc="0" normalizeH="0" baseline="0" noProof="0" dirty="0">
                <a:ln>
                  <a:noFill/>
                </a:ln>
                <a:solidFill>
                  <a:prstClr val="black"/>
                </a:solidFill>
                <a:effectLst/>
                <a:uLnTx/>
                <a:uFillTx/>
                <a:latin typeface="Calibri Light" panose="020F0302020204030204"/>
                <a:ea typeface="+mj-ea"/>
                <a:cs typeface="+mj-cs"/>
              </a:rPr>
            </a:br>
            <a:r>
              <a:rPr kumimoji="0" lang="en-GB" sz="1200" b="0" i="0" u="none" strike="noStrike" kern="1200" cap="none" spc="0" normalizeH="0" baseline="0" noProof="0" dirty="0">
                <a:ln>
                  <a:noFill/>
                </a:ln>
                <a:solidFill>
                  <a:prstClr val="black"/>
                </a:solidFill>
                <a:effectLst/>
                <a:uLnTx/>
                <a:uFillTx/>
                <a:latin typeface="Calibri" panose="020F0502020204030204"/>
                <a:ea typeface="+mj-ea"/>
                <a:cs typeface="+mj-cs"/>
              </a:rPr>
              <a:t>Parish Councils play a vital role in obtaining and representing the views of its community and are consulted by other public authorities including District and County Council, Health Authorities, Government departments on a variety of issues which may affect the parish.</a:t>
            </a:r>
            <a:br>
              <a:rPr kumimoji="0" lang="en-GB" sz="1200" b="0" i="0" u="none" strike="noStrike" kern="1200" cap="none" spc="0" normalizeH="0" baseline="0" noProof="0" dirty="0">
                <a:ln>
                  <a:noFill/>
                </a:ln>
                <a:solidFill>
                  <a:prstClr val="black"/>
                </a:solidFill>
                <a:effectLst/>
                <a:uLnTx/>
                <a:uFillTx/>
                <a:latin typeface="Calibri" panose="020F0502020204030204"/>
                <a:ea typeface="+mj-ea"/>
                <a:cs typeface="+mj-cs"/>
              </a:rPr>
            </a:br>
            <a:br>
              <a:rPr kumimoji="0" lang="en-GB" sz="1200" b="0" i="0" u="none" strike="noStrike" kern="1200" cap="none" spc="0" normalizeH="0" baseline="0" noProof="0" dirty="0">
                <a:ln>
                  <a:noFill/>
                </a:ln>
                <a:solidFill>
                  <a:prstClr val="black"/>
                </a:solidFill>
                <a:effectLst/>
                <a:uLnTx/>
                <a:uFillTx/>
                <a:latin typeface="Calibri" panose="020F0502020204030204"/>
                <a:ea typeface="+mj-ea"/>
                <a:cs typeface="+mj-cs"/>
              </a:rPr>
            </a:br>
            <a:r>
              <a:rPr kumimoji="0" lang="en-GB" sz="1200" b="0" i="0" u="none" strike="noStrike" kern="1200" cap="none" spc="0" normalizeH="0" baseline="0" noProof="0" dirty="0">
                <a:ln>
                  <a:noFill/>
                </a:ln>
                <a:solidFill>
                  <a:prstClr val="black"/>
                </a:solidFill>
                <a:effectLst/>
                <a:uLnTx/>
                <a:uFillTx/>
                <a:latin typeface="Calibri" panose="020F0502020204030204"/>
                <a:ea typeface="+mj-ea"/>
                <a:cs typeface="+mj-cs"/>
              </a:rPr>
              <a:t>Decisions are taken by the Councillors at legally convened meetings which are open to the public, </a:t>
            </a:r>
            <a:r>
              <a:rPr lang="en-GB" sz="1200" dirty="0">
                <a:solidFill>
                  <a:prstClr val="black"/>
                </a:solidFill>
                <a:latin typeface="Calibri" panose="020F0502020204030204"/>
                <a:ea typeface="+mj-ea"/>
                <a:cs typeface="+mj-cs"/>
              </a:rPr>
              <a:t>and</a:t>
            </a:r>
            <a:r>
              <a:rPr kumimoji="0" lang="en-GB" sz="1200" b="0" i="0" u="none" strike="noStrike" kern="1200" cap="none" spc="0" normalizeH="0" baseline="0" noProof="0" dirty="0">
                <a:ln>
                  <a:noFill/>
                </a:ln>
                <a:solidFill>
                  <a:prstClr val="black"/>
                </a:solidFill>
                <a:effectLst/>
                <a:uLnTx/>
                <a:uFillTx/>
                <a:latin typeface="Calibri" panose="020F0502020204030204"/>
                <a:ea typeface="+mj-ea"/>
                <a:cs typeface="+mj-cs"/>
              </a:rPr>
              <a:t> were all held online during the COVID lockdown period.  Agendas are displayed on the noticeboard and the parish council website.  Minutes of meetings are also displayed on the website.</a:t>
            </a:r>
            <a:endParaRPr lang="en-GB" dirty="0"/>
          </a:p>
        </p:txBody>
      </p:sp>
    </p:spTree>
    <p:extLst>
      <p:ext uri="{BB962C8B-B14F-4D97-AF65-F5344CB8AC3E}">
        <p14:creationId xmlns:p14="http://schemas.microsoft.com/office/powerpoint/2010/main" val="1701035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95A36-EC28-4AD1-83E7-CD1AC3BE49D4}"/>
              </a:ext>
            </a:extLst>
          </p:cNvPr>
          <p:cNvSpPr>
            <a:spLocks noGrp="1"/>
          </p:cNvSpPr>
          <p:nvPr>
            <p:ph type="title"/>
          </p:nvPr>
        </p:nvSpPr>
        <p:spPr>
          <a:xfrm>
            <a:off x="-6198254" y="1078734"/>
            <a:ext cx="5915025" cy="1796696"/>
          </a:xfrm>
        </p:spPr>
        <p:txBody>
          <a:bodyPr>
            <a:normAutofit/>
          </a:bodyPr>
          <a:lstStyle/>
          <a:p>
            <a:pPr>
              <a:lnSpc>
                <a:spcPct val="100000"/>
              </a:lnSpc>
            </a:pPr>
            <a:endParaRPr lang="en-GB" sz="1200" dirty="0"/>
          </a:p>
        </p:txBody>
      </p:sp>
      <p:sp>
        <p:nvSpPr>
          <p:cNvPr id="3" name="Content Placeholder 2">
            <a:extLst>
              <a:ext uri="{FF2B5EF4-FFF2-40B4-BE49-F238E27FC236}">
                <a16:creationId xmlns:a16="http://schemas.microsoft.com/office/drawing/2014/main" id="{2FD22824-A1C4-43CE-A8A7-E8EE54D23A6E}"/>
              </a:ext>
            </a:extLst>
          </p:cNvPr>
          <p:cNvSpPr>
            <a:spLocks noGrp="1"/>
          </p:cNvSpPr>
          <p:nvPr>
            <p:ph idx="1"/>
          </p:nvPr>
        </p:nvSpPr>
        <p:spPr>
          <a:xfrm>
            <a:off x="538723" y="614454"/>
            <a:ext cx="5767948" cy="8959851"/>
          </a:xfrm>
          <a:noFill/>
          <a:ln w="28575">
            <a:solidFill>
              <a:srgbClr val="0070C0"/>
            </a:solidFill>
          </a:ln>
        </p:spPr>
        <p:txBody>
          <a:bodyPr>
            <a:normAutofit lnSpcReduction="10000"/>
          </a:bodyPr>
          <a:lstStyle/>
          <a:p>
            <a:pPr marL="0" indent="0">
              <a:lnSpc>
                <a:spcPct val="100000"/>
              </a:lnSpc>
              <a:buNone/>
            </a:pPr>
            <a:r>
              <a:rPr lang="en-GB" sz="1600" b="1" dirty="0"/>
              <a:t>Other Work</a:t>
            </a:r>
          </a:p>
          <a:p>
            <a:pPr marL="0" indent="0">
              <a:lnSpc>
                <a:spcPct val="100000"/>
              </a:lnSpc>
              <a:buNone/>
            </a:pPr>
            <a:r>
              <a:rPr lang="en-GB" sz="1050" b="1" i="1" dirty="0"/>
              <a:t>What have we been doing?  Where has your money been spent?  How have we contributed to the parish of Little Thetford?</a:t>
            </a:r>
          </a:p>
          <a:p>
            <a:pPr algn="just">
              <a:lnSpc>
                <a:spcPct val="100000"/>
              </a:lnSpc>
            </a:pPr>
            <a:r>
              <a:rPr lang="en-GB" sz="1050" b="1" dirty="0"/>
              <a:t>7 unpaid elected/co-opted Councillors  ‘</a:t>
            </a:r>
            <a:r>
              <a:rPr lang="en-GB" sz="1050" b="1" i="1" dirty="0"/>
              <a:t>hold a seat in public office</a:t>
            </a:r>
            <a:r>
              <a:rPr lang="en-GB" sz="1050" b="1" dirty="0"/>
              <a:t>’ attend at least 12 meetings per year, held on the second Wednesday of each month. </a:t>
            </a:r>
          </a:p>
          <a:p>
            <a:pPr algn="just">
              <a:lnSpc>
                <a:spcPct val="100000"/>
              </a:lnSpc>
            </a:pPr>
            <a:r>
              <a:rPr lang="en-GB" sz="1050" b="1" dirty="0"/>
              <a:t>Comments on (but does not decide) planning applications within the parish and neighbouring parishes where there may be an impact on the village.  Over the year 26 planning applications have been considered at full council meetings.</a:t>
            </a:r>
          </a:p>
          <a:p>
            <a:pPr algn="just">
              <a:lnSpc>
                <a:spcPct val="100000"/>
              </a:lnSpc>
            </a:pPr>
            <a:r>
              <a:rPr lang="en-GB" sz="1050" b="1" dirty="0"/>
              <a:t>We maintain the play area on Cowslip Drive and various areas of Public Open Space for the benefit of the residents of the village. </a:t>
            </a:r>
          </a:p>
          <a:p>
            <a:pPr algn="just">
              <a:lnSpc>
                <a:spcPct val="100000"/>
              </a:lnSpc>
            </a:pPr>
            <a:r>
              <a:rPr lang="en-GB" sz="1050" b="1" dirty="0"/>
              <a:t>We were awarded 2 grants in 2021. One of £10000 was awarded by ECDC to part pay for the new children's playpark and the other £30000 from the </a:t>
            </a:r>
            <a:r>
              <a:rPr lang="en-GB" sz="1050" b="1" dirty="0" err="1"/>
              <a:t>Amey</a:t>
            </a:r>
            <a:r>
              <a:rPr lang="en-GB" sz="1050" b="1" dirty="0"/>
              <a:t> Community Fund to also be spent on the new children's playpark. Neither grant has been claimed yet as the work has not yet been completed, the approximate completion dates is May/June 2022.</a:t>
            </a:r>
          </a:p>
          <a:p>
            <a:pPr algn="just">
              <a:lnSpc>
                <a:spcPct val="100000"/>
              </a:lnSpc>
            </a:pPr>
            <a:r>
              <a:rPr lang="en-GB" sz="1050" b="1" dirty="0"/>
              <a:t>The cemetery on The Wyches is managed and maintained by the Parish Council.  Sadly there have been 4 burials in the cemetery during the year. </a:t>
            </a:r>
          </a:p>
          <a:p>
            <a:pPr algn="just">
              <a:lnSpc>
                <a:spcPct val="100000"/>
              </a:lnSpc>
            </a:pPr>
            <a:r>
              <a:rPr lang="en-GB" sz="1050" b="1" dirty="0"/>
              <a:t>Maintain the verges on behalf of Cambridgeshire County Council.</a:t>
            </a:r>
          </a:p>
          <a:p>
            <a:pPr algn="just">
              <a:lnSpc>
                <a:spcPct val="100000"/>
              </a:lnSpc>
            </a:pPr>
            <a:r>
              <a:rPr lang="en-GB" sz="1050" b="1" dirty="0"/>
              <a:t>New fencing was installed around the carpark area as was a new gate to provide security.</a:t>
            </a:r>
          </a:p>
          <a:p>
            <a:pPr algn="just">
              <a:lnSpc>
                <a:spcPct val="100000"/>
              </a:lnSpc>
            </a:pPr>
            <a:r>
              <a:rPr lang="en-GB" sz="1050" b="1" dirty="0"/>
              <a:t>Works with East Cambridgeshire District Council to provide litter and dog bins.</a:t>
            </a:r>
          </a:p>
          <a:p>
            <a:pPr algn="just">
              <a:lnSpc>
                <a:spcPct val="100000"/>
              </a:lnSpc>
            </a:pPr>
            <a:r>
              <a:rPr lang="en-GB" sz="1050" b="1" dirty="0"/>
              <a:t>A tree survey was carried out in 2020 to establish any work that was required to keep the trees healthy and safe. This year the Parish Council had tree surgeons complete all necessary work.</a:t>
            </a:r>
          </a:p>
          <a:p>
            <a:pPr algn="just">
              <a:lnSpc>
                <a:spcPct val="100000"/>
              </a:lnSpc>
            </a:pPr>
            <a:r>
              <a:rPr lang="en-GB" sz="1050" b="1" dirty="0"/>
              <a:t>A  small selection of fruit trees were granted to the Parish Council in aid of the Queens Jubilee, these have been planted in the Conservation Area.</a:t>
            </a:r>
          </a:p>
          <a:p>
            <a:pPr algn="just">
              <a:lnSpc>
                <a:spcPct val="100000"/>
              </a:lnSpc>
            </a:pPr>
            <a:r>
              <a:rPr lang="en-GB" sz="1050" b="1" dirty="0"/>
              <a:t>The village gardening and maintenance contract runs for another 2 years.</a:t>
            </a:r>
          </a:p>
          <a:p>
            <a:pPr algn="just">
              <a:lnSpc>
                <a:spcPct val="100000"/>
              </a:lnSpc>
            </a:pPr>
            <a:r>
              <a:rPr lang="en-GB" sz="1050" b="1" dirty="0"/>
              <a:t>A land rent review was completed by Cheffins in order for the Parish Council to update current contracts for its tenants.</a:t>
            </a:r>
          </a:p>
          <a:p>
            <a:pPr algn="just">
              <a:lnSpc>
                <a:spcPct val="100000"/>
              </a:lnSpc>
            </a:pPr>
            <a:r>
              <a:rPr lang="en-GB" sz="1050" b="1" dirty="0"/>
              <a:t>Large improvements have been made in the conservation area in regards to the gardening  and clearing the space so it can be enjoyed by the parishioners this will continue in 2022 and beyond.</a:t>
            </a:r>
          </a:p>
          <a:p>
            <a:pPr algn="just">
              <a:lnSpc>
                <a:spcPct val="100000"/>
              </a:lnSpc>
            </a:pPr>
            <a:r>
              <a:rPr lang="en-GB" sz="1050" b="1" dirty="0"/>
              <a:t>The ‘New Life on the Old West’ project started their project to create</a:t>
            </a:r>
            <a:r>
              <a:rPr kumimoji="0" lang="en-GB" sz="1050" b="1" u="none" strike="noStrike" kern="1200" cap="none" spc="0" normalizeH="0" baseline="0" noProof="0" dirty="0">
                <a:ln>
                  <a:noFill/>
                </a:ln>
                <a:solidFill>
                  <a:prstClr val="black"/>
                </a:solidFill>
                <a:effectLst/>
                <a:uLnTx/>
                <a:uFillTx/>
                <a:ea typeface="+mn-ea"/>
                <a:cs typeface="+mn-cs"/>
              </a:rPr>
              <a:t>e a series of small scale habitat improvements within Little Thetford. So far completing a pond at Holt Fen and a hedge row in the cemetery.</a:t>
            </a:r>
          </a:p>
          <a:p>
            <a:pPr algn="just">
              <a:lnSpc>
                <a:spcPct val="100000"/>
              </a:lnSpc>
            </a:pPr>
            <a:r>
              <a:rPr lang="en-GB" sz="1050" b="1" dirty="0">
                <a:solidFill>
                  <a:prstClr val="black"/>
                </a:solidFill>
              </a:rPr>
              <a:t>The Parish Council successfully collaborated with the village organisations to deliver a wonderful Christmas Event in December 2021 which was attending by many residents.</a:t>
            </a:r>
            <a:endParaRPr lang="en-GB" sz="1050" dirty="0"/>
          </a:p>
          <a:p>
            <a:pPr>
              <a:lnSpc>
                <a:spcPct val="100000"/>
              </a:lnSpc>
            </a:pPr>
            <a:endParaRPr lang="en-GB" sz="1050" dirty="0"/>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400" b="1" i="0" u="none" strike="noStrike" kern="1200" cap="none" spc="0" normalizeH="0" baseline="0" noProof="0" dirty="0">
                <a:ln>
                  <a:noFill/>
                </a:ln>
                <a:solidFill>
                  <a:prstClr val="black"/>
                </a:solidFill>
                <a:effectLst/>
                <a:uLnTx/>
                <a:uFillTx/>
                <a:ea typeface="+mn-ea"/>
                <a:cs typeface="+mn-cs"/>
              </a:rPr>
              <a:t>Future Work-</a:t>
            </a:r>
            <a:r>
              <a:rPr lang="en-GB" sz="1400" b="1" dirty="0">
                <a:solidFill>
                  <a:prstClr val="black"/>
                </a:solidFill>
              </a:rPr>
              <a:t> </a:t>
            </a:r>
            <a:r>
              <a:rPr kumimoji="0" lang="en-GB" sz="1400" b="1" i="1" u="none" strike="noStrike" kern="1200" cap="none" spc="0" normalizeH="0" baseline="0" noProof="0" dirty="0">
                <a:ln>
                  <a:noFill/>
                </a:ln>
                <a:solidFill>
                  <a:prstClr val="black"/>
                </a:solidFill>
                <a:effectLst/>
                <a:uLnTx/>
                <a:uFillTx/>
                <a:ea typeface="+mn-ea"/>
                <a:cs typeface="+mn-cs"/>
              </a:rPr>
              <a:t>What are we working on going forward?</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050" b="1" i="1" u="none" strike="noStrike" kern="1200" cap="none" spc="0" normalizeH="0" baseline="0" noProof="0" dirty="0">
              <a:ln>
                <a:noFill/>
              </a:ln>
              <a:solidFill>
                <a:prstClr val="black"/>
              </a:solidFill>
              <a:effectLst/>
              <a:uLnTx/>
              <a:uFillTx/>
              <a:ea typeface="+mn-ea"/>
              <a:cs typeface="+mn-cs"/>
            </a:endParaRPr>
          </a:p>
          <a:p>
            <a:pPr defTabSz="457200">
              <a:lnSpc>
                <a:spcPct val="100000"/>
              </a:lnSpc>
              <a:spcBef>
                <a:spcPts val="0"/>
              </a:spcBef>
              <a:defRPr/>
            </a:pPr>
            <a:r>
              <a:rPr kumimoji="0" lang="en-GB" sz="1050" b="1" i="1" u="none" strike="noStrike" kern="1200" cap="none" spc="0" normalizeH="0" baseline="0" noProof="0" dirty="0">
                <a:ln>
                  <a:noFill/>
                </a:ln>
                <a:solidFill>
                  <a:prstClr val="black"/>
                </a:solidFill>
                <a:effectLst/>
                <a:uLnTx/>
                <a:uFillTx/>
                <a:ea typeface="+mn-ea"/>
                <a:cs typeface="+mn-cs"/>
              </a:rPr>
              <a:t>The clerk is seeking</a:t>
            </a:r>
            <a:r>
              <a:rPr lang="en-GB" sz="1050" b="1" i="1" dirty="0">
                <a:solidFill>
                  <a:prstClr val="black"/>
                </a:solidFill>
              </a:rPr>
              <a:t> grants to re-surface the carpark</a:t>
            </a:r>
            <a:endParaRPr kumimoji="0" lang="en-GB" sz="1050" b="1" i="1" u="none" strike="noStrike" kern="1200" cap="none" spc="0" normalizeH="0" baseline="0" noProof="0" dirty="0">
              <a:ln>
                <a:noFill/>
              </a:ln>
              <a:solidFill>
                <a:prstClr val="black"/>
              </a:solidFill>
              <a:effectLst/>
              <a:uLnTx/>
              <a:uFillTx/>
              <a:ea typeface="+mn-ea"/>
              <a:cs typeface="+mn-cs"/>
            </a:endParaRPr>
          </a:p>
          <a:p>
            <a:pPr defTabSz="457200">
              <a:lnSpc>
                <a:spcPct val="100000"/>
              </a:lnSpc>
              <a:spcBef>
                <a:spcPts val="0"/>
              </a:spcBef>
              <a:defRPr/>
            </a:pPr>
            <a:r>
              <a:rPr kumimoji="0" lang="en-GB" sz="1050" b="1" i="1" u="none" strike="noStrike" kern="1200" cap="none" spc="0" normalizeH="0" baseline="0" noProof="0" dirty="0">
                <a:ln>
                  <a:noFill/>
                </a:ln>
                <a:solidFill>
                  <a:prstClr val="black"/>
                </a:solidFill>
                <a:effectLst/>
                <a:uLnTx/>
                <a:uFillTx/>
                <a:ea typeface="+mn-ea"/>
                <a:cs typeface="+mn-cs"/>
              </a:rPr>
              <a:t>‘New life on the Old West’ project will continue the project </a:t>
            </a:r>
            <a:r>
              <a:rPr lang="en-GB" sz="1050" b="1" i="1" dirty="0">
                <a:solidFill>
                  <a:prstClr val="black"/>
                </a:solidFill>
              </a:rPr>
              <a:t>into 2022.</a:t>
            </a:r>
          </a:p>
          <a:p>
            <a:pPr defTabSz="457200">
              <a:lnSpc>
                <a:spcPct val="100000"/>
              </a:lnSpc>
              <a:spcBef>
                <a:spcPts val="0"/>
              </a:spcBef>
              <a:defRPr/>
            </a:pPr>
            <a:r>
              <a:rPr kumimoji="0" lang="en-GB" sz="1050" b="1" i="1" u="none" strike="noStrike" kern="1200" cap="none" spc="0" normalizeH="0" baseline="0" noProof="0" dirty="0">
                <a:ln>
                  <a:noFill/>
                </a:ln>
                <a:solidFill>
                  <a:prstClr val="black"/>
                </a:solidFill>
                <a:effectLst/>
                <a:uLnTx/>
                <a:uFillTx/>
                <a:ea typeface="+mn-ea"/>
                <a:cs typeface="+mn-cs"/>
              </a:rPr>
              <a:t>Refurbishment to the cemetery gates</a:t>
            </a:r>
            <a:r>
              <a:rPr lang="en-GB" sz="1050" b="1" i="1" dirty="0">
                <a:solidFill>
                  <a:prstClr val="black"/>
                </a:solidFill>
              </a:rPr>
              <a:t> will be carried out in Spring 2022.</a:t>
            </a:r>
          </a:p>
          <a:p>
            <a:pPr defTabSz="457200">
              <a:lnSpc>
                <a:spcPct val="100000"/>
              </a:lnSpc>
              <a:spcBef>
                <a:spcPts val="0"/>
              </a:spcBef>
              <a:defRPr/>
            </a:pPr>
            <a:r>
              <a:rPr kumimoji="0" lang="en-GB" sz="1050" b="1" i="1" u="none" strike="noStrike" kern="1200" cap="none" spc="0" normalizeH="0" baseline="0" noProof="0" dirty="0">
                <a:ln>
                  <a:noFill/>
                </a:ln>
                <a:solidFill>
                  <a:prstClr val="black"/>
                </a:solidFill>
                <a:effectLst/>
                <a:uLnTx/>
                <a:uFillTx/>
                <a:ea typeface="+mn-ea"/>
                <a:cs typeface="+mn-cs"/>
              </a:rPr>
              <a:t>Replacement noticeboards will be delivered and installed in Summer 2022.</a:t>
            </a:r>
            <a:endParaRPr lang="en-GB" sz="1050" b="1" i="1" dirty="0">
              <a:solidFill>
                <a:prstClr val="black"/>
              </a:solidFill>
            </a:endParaRPr>
          </a:p>
          <a:p>
            <a:pPr defTabSz="457200">
              <a:lnSpc>
                <a:spcPct val="100000"/>
              </a:lnSpc>
              <a:spcBef>
                <a:spcPts val="0"/>
              </a:spcBef>
              <a:defRPr/>
            </a:pPr>
            <a:r>
              <a:rPr lang="en-GB" sz="1050" b="1" i="1" dirty="0">
                <a:solidFill>
                  <a:prstClr val="black"/>
                </a:solidFill>
              </a:rPr>
              <a:t>The Parish Council have agreed to fund two new benches to be placed in the cemetery.</a:t>
            </a:r>
          </a:p>
          <a:p>
            <a:pPr defTabSz="457200">
              <a:lnSpc>
                <a:spcPct val="100000"/>
              </a:lnSpc>
              <a:spcBef>
                <a:spcPts val="0"/>
              </a:spcBef>
              <a:defRPr/>
            </a:pPr>
            <a:r>
              <a:rPr lang="en-GB" sz="1050" b="1" i="1" dirty="0">
                <a:solidFill>
                  <a:prstClr val="black"/>
                </a:solidFill>
              </a:rPr>
              <a:t>The clerk is currently looking into options to prevent fly tipping on Red Fen Road and anti-social behaviour in the carpark area by way of CCTV.</a:t>
            </a:r>
          </a:p>
          <a:p>
            <a:pPr defTabSz="457200">
              <a:lnSpc>
                <a:spcPct val="100000"/>
              </a:lnSpc>
              <a:spcBef>
                <a:spcPts val="0"/>
              </a:spcBef>
              <a:defRPr/>
            </a:pPr>
            <a:r>
              <a:rPr lang="en-GB" sz="1050" b="1" i="1" dirty="0">
                <a:solidFill>
                  <a:prstClr val="black"/>
                </a:solidFill>
              </a:rPr>
              <a:t>Work will start to repair the damaged culvert on Red Fen Road. This will be funded by County. </a:t>
            </a:r>
          </a:p>
          <a:p>
            <a:pPr defTabSz="457200">
              <a:lnSpc>
                <a:spcPct val="100000"/>
              </a:lnSpc>
              <a:spcBef>
                <a:spcPts val="0"/>
              </a:spcBef>
              <a:defRPr/>
            </a:pPr>
            <a:endParaRPr lang="en-GB" sz="1050" b="1" i="1" dirty="0">
              <a:solidFill>
                <a:prstClr val="black"/>
              </a:solidFill>
            </a:endParaRPr>
          </a:p>
          <a:p>
            <a:pPr marL="0" indent="0" defTabSz="457200">
              <a:lnSpc>
                <a:spcPct val="100000"/>
              </a:lnSpc>
              <a:spcBef>
                <a:spcPts val="0"/>
              </a:spcBef>
              <a:buNone/>
              <a:defRPr/>
            </a:pPr>
            <a:endParaRPr lang="en-GB" sz="1000" dirty="0"/>
          </a:p>
          <a:p>
            <a:pPr>
              <a:lnSpc>
                <a:spcPct val="100000"/>
              </a:lnSpc>
            </a:pPr>
            <a:endParaRPr lang="en-GB" sz="1000" dirty="0"/>
          </a:p>
          <a:p>
            <a:pPr>
              <a:lnSpc>
                <a:spcPct val="100000"/>
              </a:lnSpc>
            </a:pPr>
            <a:endParaRPr lang="en-GB" sz="1000" dirty="0"/>
          </a:p>
          <a:p>
            <a:pPr>
              <a:lnSpc>
                <a:spcPct val="100000"/>
              </a:lnSpc>
            </a:pPr>
            <a:endParaRPr lang="en-GB" sz="1000" dirty="0"/>
          </a:p>
          <a:p>
            <a:pPr>
              <a:lnSpc>
                <a:spcPct val="100000"/>
              </a:lnSpc>
            </a:pPr>
            <a:endParaRPr lang="en-GB" sz="1000" dirty="0"/>
          </a:p>
          <a:p>
            <a:pPr>
              <a:lnSpc>
                <a:spcPct val="100000"/>
              </a:lnSpc>
            </a:pPr>
            <a:endParaRPr lang="en-GB" sz="1200" dirty="0"/>
          </a:p>
          <a:p>
            <a:pPr>
              <a:lnSpc>
                <a:spcPct val="100000"/>
              </a:lnSpc>
            </a:pPr>
            <a:endParaRPr lang="en-GB" sz="1200" dirty="0"/>
          </a:p>
          <a:p>
            <a:pPr>
              <a:lnSpc>
                <a:spcPct val="100000"/>
              </a:lnSpc>
            </a:pPr>
            <a:endParaRPr lang="en-GB" sz="1200" dirty="0"/>
          </a:p>
          <a:p>
            <a:pPr>
              <a:lnSpc>
                <a:spcPct val="100000"/>
              </a:lnSpc>
            </a:pPr>
            <a:endParaRPr lang="en-GB" sz="1200" dirty="0"/>
          </a:p>
          <a:p>
            <a:pPr marL="0" indent="0">
              <a:lnSpc>
                <a:spcPct val="100000"/>
              </a:lnSpc>
              <a:buNone/>
            </a:pPr>
            <a:endParaRPr lang="en-GB" sz="1200" dirty="0"/>
          </a:p>
          <a:p>
            <a:pPr>
              <a:lnSpc>
                <a:spcPct val="100000"/>
              </a:lnSpc>
            </a:pPr>
            <a:endParaRPr lang="en-GB" sz="1200" dirty="0"/>
          </a:p>
        </p:txBody>
      </p:sp>
    </p:spTree>
    <p:extLst>
      <p:ext uri="{BB962C8B-B14F-4D97-AF65-F5344CB8AC3E}">
        <p14:creationId xmlns:p14="http://schemas.microsoft.com/office/powerpoint/2010/main" val="606222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E381B-A8E5-4F28-8C6C-9B295F88B3C2}"/>
              </a:ext>
            </a:extLst>
          </p:cNvPr>
          <p:cNvSpPr>
            <a:spLocks noGrp="1"/>
          </p:cNvSpPr>
          <p:nvPr>
            <p:ph type="title"/>
          </p:nvPr>
        </p:nvSpPr>
        <p:spPr>
          <a:xfrm>
            <a:off x="471488" y="394055"/>
            <a:ext cx="5980112" cy="645473"/>
          </a:xfrm>
        </p:spPr>
        <p:txBody>
          <a:bodyPr>
            <a:noAutofit/>
          </a:bodyPr>
          <a:lstStyle/>
          <a:p>
            <a:r>
              <a:rPr lang="en-GB" sz="1600" b="1" dirty="0"/>
              <a:t>Summary of Receipts and Payments for the year ended 31</a:t>
            </a:r>
            <a:r>
              <a:rPr lang="en-GB" sz="1600" b="1" baseline="30000" dirty="0"/>
              <a:t>st</a:t>
            </a:r>
            <a:r>
              <a:rPr lang="en-GB" sz="1600" b="1" dirty="0"/>
              <a:t> March 2022</a:t>
            </a:r>
          </a:p>
        </p:txBody>
      </p:sp>
      <p:graphicFrame>
        <p:nvGraphicFramePr>
          <p:cNvPr id="6" name="Table 6">
            <a:extLst>
              <a:ext uri="{FF2B5EF4-FFF2-40B4-BE49-F238E27FC236}">
                <a16:creationId xmlns:a16="http://schemas.microsoft.com/office/drawing/2014/main" id="{CA808230-DEDF-49D5-BDDB-C1DAE18244AC}"/>
              </a:ext>
            </a:extLst>
          </p:cNvPr>
          <p:cNvGraphicFramePr>
            <a:graphicFrameLocks noGrp="1"/>
          </p:cNvGraphicFramePr>
          <p:nvPr>
            <p:extLst>
              <p:ext uri="{D42A27DB-BD31-4B8C-83A1-F6EECF244321}">
                <p14:modId xmlns:p14="http://schemas.microsoft.com/office/powerpoint/2010/main" val="2054618344"/>
              </p:ext>
            </p:extLst>
          </p:nvPr>
        </p:nvGraphicFramePr>
        <p:xfrm>
          <a:off x="255586" y="827761"/>
          <a:ext cx="3906466" cy="8851404"/>
        </p:xfrm>
        <a:graphic>
          <a:graphicData uri="http://schemas.openxmlformats.org/drawingml/2006/table">
            <a:tbl>
              <a:tblPr firstRow="1" bandRow="1">
                <a:tableStyleId>{69CF1AB2-1976-4502-BF36-3FF5EA218861}</a:tableStyleId>
              </a:tblPr>
              <a:tblGrid>
                <a:gridCol w="807285">
                  <a:extLst>
                    <a:ext uri="{9D8B030D-6E8A-4147-A177-3AD203B41FA5}">
                      <a16:colId xmlns:a16="http://schemas.microsoft.com/office/drawing/2014/main" val="964741984"/>
                    </a:ext>
                  </a:extLst>
                </a:gridCol>
                <a:gridCol w="2295589">
                  <a:extLst>
                    <a:ext uri="{9D8B030D-6E8A-4147-A177-3AD203B41FA5}">
                      <a16:colId xmlns:a16="http://schemas.microsoft.com/office/drawing/2014/main" val="1887531968"/>
                    </a:ext>
                  </a:extLst>
                </a:gridCol>
                <a:gridCol w="803592">
                  <a:extLst>
                    <a:ext uri="{9D8B030D-6E8A-4147-A177-3AD203B41FA5}">
                      <a16:colId xmlns:a16="http://schemas.microsoft.com/office/drawing/2014/main" val="1722823675"/>
                    </a:ext>
                  </a:extLst>
                </a:gridCol>
              </a:tblGrid>
              <a:tr h="371912">
                <a:tc>
                  <a:txBody>
                    <a:bodyPr/>
                    <a:lstStyle/>
                    <a:p>
                      <a:r>
                        <a:rPr lang="en-GB" sz="1200" dirty="0"/>
                        <a:t>31</a:t>
                      </a:r>
                      <a:r>
                        <a:rPr lang="en-GB" sz="1200" baseline="30000" dirty="0"/>
                        <a:t>MAR21</a:t>
                      </a:r>
                      <a:endParaRPr lang="en-GB" sz="1200" dirty="0"/>
                    </a:p>
                  </a:txBody>
                  <a:tcPr/>
                </a:tc>
                <a:tc>
                  <a:txBody>
                    <a:bodyPr/>
                    <a:lstStyle/>
                    <a:p>
                      <a:endParaRPr lang="en-GB" sz="1200" dirty="0"/>
                    </a:p>
                  </a:txBody>
                  <a:tcPr/>
                </a:tc>
                <a:tc>
                  <a:txBody>
                    <a:bodyPr/>
                    <a:lstStyle/>
                    <a:p>
                      <a:pPr algn="r"/>
                      <a:r>
                        <a:rPr lang="en-GB" sz="1200" dirty="0"/>
                        <a:t>31</a:t>
                      </a:r>
                      <a:r>
                        <a:rPr lang="en-GB" sz="1200" baseline="30000" dirty="0"/>
                        <a:t>MAR22</a:t>
                      </a:r>
                      <a:endParaRPr lang="en-GB" sz="1200" dirty="0"/>
                    </a:p>
                  </a:txBody>
                  <a:tcPr/>
                </a:tc>
                <a:extLst>
                  <a:ext uri="{0D108BD9-81ED-4DB2-BD59-A6C34878D82A}">
                    <a16:rowId xmlns:a16="http://schemas.microsoft.com/office/drawing/2014/main" val="2203705929"/>
                  </a:ext>
                </a:extLst>
              </a:tr>
              <a:tr h="371912">
                <a:tc>
                  <a:txBody>
                    <a:bodyPr/>
                    <a:lstStyle/>
                    <a:p>
                      <a:pPr algn="r"/>
                      <a:r>
                        <a:rPr lang="en-GB" sz="1200" dirty="0"/>
                        <a:t>73904</a:t>
                      </a:r>
                    </a:p>
                  </a:txBody>
                  <a:tcPr/>
                </a:tc>
                <a:tc>
                  <a:txBody>
                    <a:bodyPr/>
                    <a:lstStyle/>
                    <a:p>
                      <a:r>
                        <a:rPr lang="en-GB" sz="1200" dirty="0"/>
                        <a:t>Opening Balance</a:t>
                      </a:r>
                    </a:p>
                  </a:txBody>
                  <a:tcPr/>
                </a:tc>
                <a:tc>
                  <a:txBody>
                    <a:bodyPr/>
                    <a:lstStyle/>
                    <a:p>
                      <a:pPr algn="r"/>
                      <a:r>
                        <a:rPr lang="en-GB" sz="1200" dirty="0"/>
                        <a:t>102918</a:t>
                      </a:r>
                    </a:p>
                  </a:txBody>
                  <a:tcPr/>
                </a:tc>
                <a:extLst>
                  <a:ext uri="{0D108BD9-81ED-4DB2-BD59-A6C34878D82A}">
                    <a16:rowId xmlns:a16="http://schemas.microsoft.com/office/drawing/2014/main" val="3256199828"/>
                  </a:ext>
                </a:extLst>
              </a:tr>
              <a:tr h="371912">
                <a:tc>
                  <a:txBody>
                    <a:bodyPr/>
                    <a:lstStyle/>
                    <a:p>
                      <a:pPr algn="r"/>
                      <a:endParaRPr lang="en-GB" sz="1200" dirty="0"/>
                    </a:p>
                  </a:txBody>
                  <a:tcPr/>
                </a:tc>
                <a:tc>
                  <a:txBody>
                    <a:bodyPr/>
                    <a:lstStyle/>
                    <a:p>
                      <a:r>
                        <a:rPr lang="en-GB" sz="1200" b="1" dirty="0"/>
                        <a:t>Income</a:t>
                      </a:r>
                      <a:r>
                        <a:rPr lang="en-GB" sz="1200" dirty="0"/>
                        <a:t> </a:t>
                      </a:r>
                    </a:p>
                  </a:txBody>
                  <a:tcPr/>
                </a:tc>
                <a:tc>
                  <a:txBody>
                    <a:bodyPr/>
                    <a:lstStyle/>
                    <a:p>
                      <a:endParaRPr lang="en-GB" sz="1200" dirty="0"/>
                    </a:p>
                  </a:txBody>
                  <a:tcPr/>
                </a:tc>
                <a:extLst>
                  <a:ext uri="{0D108BD9-81ED-4DB2-BD59-A6C34878D82A}">
                    <a16:rowId xmlns:a16="http://schemas.microsoft.com/office/drawing/2014/main" val="1707172504"/>
                  </a:ext>
                </a:extLst>
              </a:tr>
              <a:tr h="378150">
                <a:tc>
                  <a:txBody>
                    <a:bodyPr/>
                    <a:lstStyle/>
                    <a:p>
                      <a:pPr marL="0" lvl="0" indent="-160337" algn="r"/>
                      <a:r>
                        <a:rPr lang="en-GB" sz="1200" dirty="0"/>
                        <a:t>17250</a:t>
                      </a:r>
                    </a:p>
                  </a:txBody>
                  <a:tcPr/>
                </a:tc>
                <a:tc>
                  <a:txBody>
                    <a:bodyPr/>
                    <a:lstStyle/>
                    <a:p>
                      <a:pPr marL="0" lvl="0" indent="-160337"/>
                      <a:r>
                        <a:rPr lang="en-GB" sz="1200" dirty="0"/>
                        <a:t>Precept</a:t>
                      </a:r>
                    </a:p>
                  </a:txBody>
                  <a:tcPr/>
                </a:tc>
                <a:tc>
                  <a:txBody>
                    <a:bodyPr/>
                    <a:lstStyle/>
                    <a:p>
                      <a:pPr algn="r"/>
                      <a:r>
                        <a:rPr lang="en-GB" sz="1200" dirty="0"/>
                        <a:t>17250</a:t>
                      </a:r>
                    </a:p>
                  </a:txBody>
                  <a:tcPr/>
                </a:tc>
                <a:extLst>
                  <a:ext uri="{0D108BD9-81ED-4DB2-BD59-A6C34878D82A}">
                    <a16:rowId xmlns:a16="http://schemas.microsoft.com/office/drawing/2014/main" val="1666367992"/>
                  </a:ext>
                </a:extLst>
              </a:tr>
              <a:tr h="371912">
                <a:tc>
                  <a:txBody>
                    <a:bodyPr/>
                    <a:lstStyle/>
                    <a:p>
                      <a:pPr marL="0" lvl="0" indent="-160337" algn="r"/>
                      <a:r>
                        <a:rPr lang="en-GB" sz="1200" dirty="0"/>
                        <a:t>70.27</a:t>
                      </a:r>
                    </a:p>
                  </a:txBody>
                  <a:tcPr/>
                </a:tc>
                <a:tc>
                  <a:txBody>
                    <a:bodyPr/>
                    <a:lstStyle/>
                    <a:p>
                      <a:pPr marL="0" lvl="0" indent="-160337"/>
                      <a:r>
                        <a:rPr lang="en-GB" sz="1200" dirty="0"/>
                        <a:t>Bank Interest</a:t>
                      </a:r>
                    </a:p>
                  </a:txBody>
                  <a:tcPr/>
                </a:tc>
                <a:tc>
                  <a:txBody>
                    <a:bodyPr/>
                    <a:lstStyle/>
                    <a:p>
                      <a:pPr algn="r"/>
                      <a:r>
                        <a:rPr lang="en-GB" sz="1200" dirty="0"/>
                        <a:t>46.21</a:t>
                      </a:r>
                    </a:p>
                  </a:txBody>
                  <a:tcPr/>
                </a:tc>
                <a:extLst>
                  <a:ext uri="{0D108BD9-81ED-4DB2-BD59-A6C34878D82A}">
                    <a16:rowId xmlns:a16="http://schemas.microsoft.com/office/drawing/2014/main" val="1415248529"/>
                  </a:ext>
                </a:extLst>
              </a:tr>
              <a:tr h="371912">
                <a:tc>
                  <a:txBody>
                    <a:bodyPr/>
                    <a:lstStyle/>
                    <a:p>
                      <a:pPr marL="0" lvl="0" indent="-160337" algn="r"/>
                      <a:r>
                        <a:rPr lang="en-GB" sz="1200" dirty="0"/>
                        <a:t>196.00</a:t>
                      </a:r>
                    </a:p>
                  </a:txBody>
                  <a:tcPr/>
                </a:tc>
                <a:tc>
                  <a:txBody>
                    <a:bodyPr/>
                    <a:lstStyle/>
                    <a:p>
                      <a:pPr marL="0" lvl="0" indent="-160337"/>
                      <a:r>
                        <a:rPr lang="en-GB" sz="1200" dirty="0"/>
                        <a:t>Burial Income</a:t>
                      </a:r>
                    </a:p>
                  </a:txBody>
                  <a:tcPr/>
                </a:tc>
                <a:tc>
                  <a:txBody>
                    <a:bodyPr/>
                    <a:lstStyle/>
                    <a:p>
                      <a:pPr algn="r"/>
                      <a:r>
                        <a:rPr lang="en-GB" sz="1200" dirty="0"/>
                        <a:t>1072</a:t>
                      </a:r>
                    </a:p>
                  </a:txBody>
                  <a:tcPr/>
                </a:tc>
                <a:extLst>
                  <a:ext uri="{0D108BD9-81ED-4DB2-BD59-A6C34878D82A}">
                    <a16:rowId xmlns:a16="http://schemas.microsoft.com/office/drawing/2014/main" val="3627216784"/>
                  </a:ext>
                </a:extLst>
              </a:tr>
              <a:tr h="371912">
                <a:tc>
                  <a:txBody>
                    <a:bodyPr/>
                    <a:lstStyle/>
                    <a:p>
                      <a:pPr marL="0" lvl="0" indent="-160337" algn="r"/>
                      <a:r>
                        <a:rPr lang="en-GB" sz="1200" dirty="0"/>
                        <a:t>11107.50</a:t>
                      </a:r>
                    </a:p>
                  </a:txBody>
                  <a:tcPr/>
                </a:tc>
                <a:tc>
                  <a:txBody>
                    <a:bodyPr/>
                    <a:lstStyle/>
                    <a:p>
                      <a:pPr marL="0" lvl="0" indent="-160337"/>
                      <a:r>
                        <a:rPr lang="en-GB" sz="1200" dirty="0"/>
                        <a:t>Grants</a:t>
                      </a:r>
                    </a:p>
                  </a:txBody>
                  <a:tcPr/>
                </a:tc>
                <a:tc>
                  <a:txBody>
                    <a:bodyPr/>
                    <a:lstStyle/>
                    <a:p>
                      <a:pPr algn="r"/>
                      <a:r>
                        <a:rPr lang="en-GB" sz="1200" dirty="0"/>
                        <a:t>0</a:t>
                      </a:r>
                    </a:p>
                  </a:txBody>
                  <a:tcPr/>
                </a:tc>
                <a:extLst>
                  <a:ext uri="{0D108BD9-81ED-4DB2-BD59-A6C34878D82A}">
                    <a16:rowId xmlns:a16="http://schemas.microsoft.com/office/drawing/2014/main" val="58302458"/>
                  </a:ext>
                </a:extLst>
              </a:tr>
              <a:tr h="554046">
                <a:tc>
                  <a:txBody>
                    <a:bodyPr/>
                    <a:lstStyle/>
                    <a:p>
                      <a:pPr marL="0" lvl="0" indent="-160337" algn="r"/>
                      <a:r>
                        <a:rPr lang="en-GB" sz="1200" dirty="0"/>
                        <a:t>7894.29</a:t>
                      </a:r>
                    </a:p>
                  </a:txBody>
                  <a:tcPr/>
                </a:tc>
                <a:tc>
                  <a:txBody>
                    <a:bodyPr/>
                    <a:lstStyle/>
                    <a:p>
                      <a:pPr marL="0" lvl="0" indent="-160337"/>
                      <a:r>
                        <a:rPr lang="en-GB" sz="1200" dirty="0"/>
                        <a:t>CIL</a:t>
                      </a:r>
                    </a:p>
                  </a:txBody>
                  <a:tcPr/>
                </a:tc>
                <a:tc>
                  <a:txBody>
                    <a:bodyPr/>
                    <a:lstStyle/>
                    <a:p>
                      <a:pPr algn="r"/>
                      <a:r>
                        <a:rPr lang="en-GB" sz="1200" dirty="0"/>
                        <a:t>6884.20</a:t>
                      </a:r>
                    </a:p>
                  </a:txBody>
                  <a:tcPr/>
                </a:tc>
                <a:extLst>
                  <a:ext uri="{0D108BD9-81ED-4DB2-BD59-A6C34878D82A}">
                    <a16:rowId xmlns:a16="http://schemas.microsoft.com/office/drawing/2014/main" val="4114590174"/>
                  </a:ext>
                </a:extLst>
              </a:tr>
              <a:tr h="371912">
                <a:tc>
                  <a:txBody>
                    <a:bodyPr/>
                    <a:lstStyle/>
                    <a:p>
                      <a:pPr marL="0" lvl="0" indent="-160337" algn="r"/>
                      <a:r>
                        <a:rPr lang="en-GB" sz="1200" dirty="0"/>
                        <a:t>59929.94</a:t>
                      </a:r>
                    </a:p>
                  </a:txBody>
                  <a:tcPr/>
                </a:tc>
                <a:tc>
                  <a:txBody>
                    <a:bodyPr/>
                    <a:lstStyle/>
                    <a:p>
                      <a:pPr marL="0" lvl="0" indent="-160337"/>
                      <a:r>
                        <a:rPr lang="en-GB" sz="1200" dirty="0"/>
                        <a:t>Other Income </a:t>
                      </a:r>
                    </a:p>
                  </a:txBody>
                  <a:tcPr/>
                </a:tc>
                <a:tc>
                  <a:txBody>
                    <a:bodyPr/>
                    <a:lstStyle/>
                    <a:p>
                      <a:pPr algn="r"/>
                      <a:r>
                        <a:rPr lang="en-GB" sz="1200" dirty="0"/>
                        <a:t>6336.78</a:t>
                      </a:r>
                    </a:p>
                  </a:txBody>
                  <a:tcPr/>
                </a:tc>
                <a:extLst>
                  <a:ext uri="{0D108BD9-81ED-4DB2-BD59-A6C34878D82A}">
                    <a16:rowId xmlns:a16="http://schemas.microsoft.com/office/drawing/2014/main" val="3783001547"/>
                  </a:ext>
                </a:extLst>
              </a:tr>
              <a:tr h="371912">
                <a:tc>
                  <a:txBody>
                    <a:bodyPr/>
                    <a:lstStyle/>
                    <a:p>
                      <a:pPr marL="0" lvl="0" indent="-160337" algn="r"/>
                      <a:r>
                        <a:rPr lang="en-GB" sz="1200" dirty="0"/>
                        <a:t>1000</a:t>
                      </a:r>
                    </a:p>
                  </a:txBody>
                  <a:tcPr/>
                </a:tc>
                <a:tc>
                  <a:txBody>
                    <a:bodyPr/>
                    <a:lstStyle/>
                    <a:p>
                      <a:pPr marL="0" lvl="0" indent="-160337"/>
                      <a:r>
                        <a:rPr lang="en-GB" sz="1200" dirty="0"/>
                        <a:t>Rent </a:t>
                      </a:r>
                    </a:p>
                  </a:txBody>
                  <a:tcPr/>
                </a:tc>
                <a:tc>
                  <a:txBody>
                    <a:bodyPr/>
                    <a:lstStyle/>
                    <a:p>
                      <a:pPr algn="r"/>
                      <a:r>
                        <a:rPr lang="en-GB" sz="1200" dirty="0"/>
                        <a:t>1015</a:t>
                      </a:r>
                    </a:p>
                  </a:txBody>
                  <a:tcPr/>
                </a:tc>
                <a:extLst>
                  <a:ext uri="{0D108BD9-81ED-4DB2-BD59-A6C34878D82A}">
                    <a16:rowId xmlns:a16="http://schemas.microsoft.com/office/drawing/2014/main" val="2125441279"/>
                  </a:ext>
                </a:extLst>
              </a:tr>
              <a:tr h="371912">
                <a:tc>
                  <a:txBody>
                    <a:bodyPr/>
                    <a:lstStyle/>
                    <a:p>
                      <a:pPr algn="r"/>
                      <a:r>
                        <a:rPr lang="en-GB" sz="1200" b="1" dirty="0"/>
                        <a:t>97448.00</a:t>
                      </a:r>
                    </a:p>
                  </a:txBody>
                  <a:tcPr/>
                </a:tc>
                <a:tc>
                  <a:txBody>
                    <a:bodyPr/>
                    <a:lstStyle/>
                    <a:p>
                      <a:r>
                        <a:rPr lang="en-GB" sz="1200" b="1" dirty="0"/>
                        <a:t>Total Income</a:t>
                      </a:r>
                    </a:p>
                  </a:txBody>
                  <a:tcPr/>
                </a:tc>
                <a:tc>
                  <a:txBody>
                    <a:bodyPr/>
                    <a:lstStyle/>
                    <a:p>
                      <a:pPr algn="r"/>
                      <a:r>
                        <a:rPr lang="en-GB" sz="1200" b="1" dirty="0"/>
                        <a:t>33905.92</a:t>
                      </a:r>
                    </a:p>
                  </a:txBody>
                  <a:tcPr/>
                </a:tc>
                <a:extLst>
                  <a:ext uri="{0D108BD9-81ED-4DB2-BD59-A6C34878D82A}">
                    <a16:rowId xmlns:a16="http://schemas.microsoft.com/office/drawing/2014/main" val="3048675466"/>
                  </a:ext>
                </a:extLst>
              </a:tr>
              <a:tr h="495349">
                <a:tc>
                  <a:txBody>
                    <a:bodyPr/>
                    <a:lstStyle/>
                    <a:p>
                      <a:pPr algn="r"/>
                      <a:endParaRPr lang="en-GB" sz="1200" b="1" dirty="0"/>
                    </a:p>
                  </a:txBody>
                  <a:tcPr/>
                </a:tc>
                <a:tc>
                  <a:txBody>
                    <a:bodyPr/>
                    <a:lstStyle/>
                    <a:p>
                      <a:r>
                        <a:rPr lang="en-GB" sz="1200" b="1" dirty="0"/>
                        <a:t>Expenditure</a:t>
                      </a:r>
                    </a:p>
                  </a:txBody>
                  <a:tcPr/>
                </a:tc>
                <a:tc>
                  <a:txBody>
                    <a:bodyPr/>
                    <a:lstStyle/>
                    <a:p>
                      <a:pPr algn="r"/>
                      <a:endParaRPr lang="en-GB" sz="1200" dirty="0"/>
                    </a:p>
                  </a:txBody>
                  <a:tcPr/>
                </a:tc>
                <a:extLst>
                  <a:ext uri="{0D108BD9-81ED-4DB2-BD59-A6C34878D82A}">
                    <a16:rowId xmlns:a16="http://schemas.microsoft.com/office/drawing/2014/main" val="398185409"/>
                  </a:ext>
                </a:extLst>
              </a:tr>
              <a:tr h="371912">
                <a:tc>
                  <a:txBody>
                    <a:bodyPr/>
                    <a:lstStyle/>
                    <a:p>
                      <a:pPr marL="0" lvl="0" indent="-160337" algn="r"/>
                      <a:r>
                        <a:rPr lang="en-GB" sz="1200" dirty="0"/>
                        <a:t>15080.99</a:t>
                      </a:r>
                    </a:p>
                  </a:txBody>
                  <a:tcPr/>
                </a:tc>
                <a:tc>
                  <a:txBody>
                    <a:bodyPr/>
                    <a:lstStyle/>
                    <a:p>
                      <a:pPr marL="0" lvl="0" indent="-160337"/>
                      <a:r>
                        <a:rPr lang="en-GB" sz="1200" dirty="0"/>
                        <a:t>Admin, Salaries, Insurance, etc.</a:t>
                      </a:r>
                    </a:p>
                  </a:txBody>
                  <a:tcPr/>
                </a:tc>
                <a:tc>
                  <a:txBody>
                    <a:bodyPr/>
                    <a:lstStyle/>
                    <a:p>
                      <a:pPr algn="r"/>
                      <a:r>
                        <a:rPr lang="en-GB" sz="1200" dirty="0"/>
                        <a:t>11525.65</a:t>
                      </a:r>
                    </a:p>
                  </a:txBody>
                  <a:tcPr/>
                </a:tc>
                <a:extLst>
                  <a:ext uri="{0D108BD9-81ED-4DB2-BD59-A6C34878D82A}">
                    <a16:rowId xmlns:a16="http://schemas.microsoft.com/office/drawing/2014/main" val="3223453209"/>
                  </a:ext>
                </a:extLst>
              </a:tr>
              <a:tr h="154026">
                <a:tc>
                  <a:txBody>
                    <a:bodyPr/>
                    <a:lstStyle/>
                    <a:p>
                      <a:pPr marL="0" lvl="0" indent="-160337" algn="r"/>
                      <a:r>
                        <a:rPr lang="en-GB" sz="1200" dirty="0"/>
                        <a:t>0</a:t>
                      </a:r>
                    </a:p>
                  </a:txBody>
                  <a:tcPr/>
                </a:tc>
                <a:tc>
                  <a:txBody>
                    <a:bodyPr/>
                    <a:lstStyle/>
                    <a:p>
                      <a:pPr marL="0" lvl="0" indent="-160337"/>
                      <a:r>
                        <a:rPr lang="en-GB" sz="1200" dirty="0"/>
                        <a:t>Elections</a:t>
                      </a:r>
                    </a:p>
                  </a:txBody>
                  <a:tcPr/>
                </a:tc>
                <a:tc>
                  <a:txBody>
                    <a:bodyPr/>
                    <a:lstStyle/>
                    <a:p>
                      <a:pPr algn="r"/>
                      <a:r>
                        <a:rPr lang="en-GB" sz="1200" dirty="0"/>
                        <a:t>0</a:t>
                      </a:r>
                    </a:p>
                  </a:txBody>
                  <a:tcPr/>
                </a:tc>
                <a:extLst>
                  <a:ext uri="{0D108BD9-81ED-4DB2-BD59-A6C34878D82A}">
                    <a16:rowId xmlns:a16="http://schemas.microsoft.com/office/drawing/2014/main" val="1238935831"/>
                  </a:ext>
                </a:extLst>
              </a:tr>
              <a:tr h="619853">
                <a:tc>
                  <a:txBody>
                    <a:bodyPr/>
                    <a:lstStyle/>
                    <a:p>
                      <a:pPr marL="0" lvl="0" indent="-160337" algn="r"/>
                      <a:r>
                        <a:rPr lang="en-GB" sz="1200" dirty="0"/>
                        <a:t>1620</a:t>
                      </a:r>
                    </a:p>
                    <a:p>
                      <a:pPr marL="0" lvl="0" indent="-160337" algn="r"/>
                      <a:r>
                        <a:rPr lang="en-GB" sz="1200" dirty="0"/>
                        <a:t>26957.00</a:t>
                      </a:r>
                    </a:p>
                  </a:txBody>
                  <a:tcPr/>
                </a:tc>
                <a:tc>
                  <a:txBody>
                    <a:bodyPr/>
                    <a:lstStyle/>
                    <a:p>
                      <a:pPr marL="0" lvl="0" indent="-160337"/>
                      <a:r>
                        <a:rPr lang="en-GB" sz="1200" dirty="0"/>
                        <a:t>Cemetery Maintenance</a:t>
                      </a:r>
                    </a:p>
                    <a:p>
                      <a:pPr marL="0" lvl="0" indent="-160337"/>
                      <a:r>
                        <a:rPr lang="en-GB" sz="1200" dirty="0"/>
                        <a:t>Cemetery Extension</a:t>
                      </a:r>
                    </a:p>
                  </a:txBody>
                  <a:tcPr/>
                </a:tc>
                <a:tc>
                  <a:txBody>
                    <a:bodyPr/>
                    <a:lstStyle/>
                    <a:p>
                      <a:pPr algn="r"/>
                      <a:r>
                        <a:rPr lang="en-GB" sz="1200" dirty="0"/>
                        <a:t>1645</a:t>
                      </a:r>
                    </a:p>
                    <a:p>
                      <a:pPr algn="r"/>
                      <a:endParaRPr lang="en-GB" sz="1200" dirty="0"/>
                    </a:p>
                  </a:txBody>
                  <a:tcPr/>
                </a:tc>
                <a:extLst>
                  <a:ext uri="{0D108BD9-81ED-4DB2-BD59-A6C34878D82A}">
                    <a16:rowId xmlns:a16="http://schemas.microsoft.com/office/drawing/2014/main" val="1570318437"/>
                  </a:ext>
                </a:extLst>
              </a:tr>
              <a:tr h="371912">
                <a:tc>
                  <a:txBody>
                    <a:bodyPr/>
                    <a:lstStyle/>
                    <a:p>
                      <a:pPr marL="0" lvl="0" indent="-160337" algn="r"/>
                      <a:r>
                        <a:rPr lang="en-GB" sz="1200" dirty="0"/>
                        <a:t>2192.00</a:t>
                      </a:r>
                    </a:p>
                  </a:txBody>
                  <a:tcPr/>
                </a:tc>
                <a:tc>
                  <a:txBody>
                    <a:bodyPr/>
                    <a:lstStyle/>
                    <a:p>
                      <a:pPr marL="0" lvl="0" indent="-160337"/>
                      <a:r>
                        <a:rPr lang="en-GB" sz="1200" dirty="0"/>
                        <a:t>Grass Cutting</a:t>
                      </a:r>
                    </a:p>
                  </a:txBody>
                  <a:tcPr/>
                </a:tc>
                <a:tc>
                  <a:txBody>
                    <a:bodyPr/>
                    <a:lstStyle/>
                    <a:p>
                      <a:pPr algn="r"/>
                      <a:r>
                        <a:rPr lang="en-GB" sz="1200" dirty="0"/>
                        <a:t>3075.50</a:t>
                      </a:r>
                    </a:p>
                  </a:txBody>
                  <a:tcPr/>
                </a:tc>
                <a:extLst>
                  <a:ext uri="{0D108BD9-81ED-4DB2-BD59-A6C34878D82A}">
                    <a16:rowId xmlns:a16="http://schemas.microsoft.com/office/drawing/2014/main" val="1964715972"/>
                  </a:ext>
                </a:extLst>
              </a:tr>
              <a:tr h="371912">
                <a:tc>
                  <a:txBody>
                    <a:bodyPr/>
                    <a:lstStyle/>
                    <a:p>
                      <a:pPr marL="0" lvl="0" indent="-160337" algn="r"/>
                      <a:r>
                        <a:rPr lang="en-GB" sz="1200" dirty="0"/>
                        <a:t>1662.39</a:t>
                      </a:r>
                    </a:p>
                  </a:txBody>
                  <a:tcPr/>
                </a:tc>
                <a:tc>
                  <a:txBody>
                    <a:bodyPr/>
                    <a:lstStyle/>
                    <a:p>
                      <a:pPr marL="0" lvl="0" indent="-160337"/>
                      <a:r>
                        <a:rPr lang="en-GB" sz="1200" dirty="0"/>
                        <a:t>Village Maintenance</a:t>
                      </a:r>
                    </a:p>
                  </a:txBody>
                  <a:tcPr/>
                </a:tc>
                <a:tc>
                  <a:txBody>
                    <a:bodyPr/>
                    <a:lstStyle/>
                    <a:p>
                      <a:pPr algn="r"/>
                      <a:r>
                        <a:rPr lang="en-GB" sz="1200" b="0" dirty="0"/>
                        <a:t>17740.94</a:t>
                      </a:r>
                    </a:p>
                  </a:txBody>
                  <a:tcPr/>
                </a:tc>
                <a:extLst>
                  <a:ext uri="{0D108BD9-81ED-4DB2-BD59-A6C34878D82A}">
                    <a16:rowId xmlns:a16="http://schemas.microsoft.com/office/drawing/2014/main" val="3768717370"/>
                  </a:ext>
                </a:extLst>
              </a:tr>
              <a:tr h="619853">
                <a:tc>
                  <a:txBody>
                    <a:bodyPr/>
                    <a:lstStyle/>
                    <a:p>
                      <a:pPr marL="0" lvl="0" indent="-160337" algn="r"/>
                      <a:r>
                        <a:rPr lang="en-GB" sz="1200" dirty="0"/>
                        <a:t>1736.14</a:t>
                      </a:r>
                    </a:p>
                    <a:p>
                      <a:pPr marL="0" lvl="0" indent="-160337" algn="r"/>
                      <a:r>
                        <a:rPr lang="en-GB" sz="1200" dirty="0"/>
                        <a:t>858.40</a:t>
                      </a:r>
                    </a:p>
                  </a:txBody>
                  <a:tcPr/>
                </a:tc>
                <a:tc>
                  <a:txBody>
                    <a:bodyPr/>
                    <a:lstStyle/>
                    <a:p>
                      <a:pPr marL="0" lvl="0" indent="-160337"/>
                      <a:r>
                        <a:rPr lang="en-GB" sz="1200" dirty="0"/>
                        <a:t>Conservation Area</a:t>
                      </a:r>
                    </a:p>
                    <a:p>
                      <a:pPr marL="0" lvl="0" indent="-160337"/>
                      <a:r>
                        <a:rPr lang="en-GB" sz="1200" dirty="0"/>
                        <a:t>Playpark Maintenance</a:t>
                      </a:r>
                    </a:p>
                  </a:txBody>
                  <a:tcPr/>
                </a:tc>
                <a:tc>
                  <a:txBody>
                    <a:bodyPr/>
                    <a:lstStyle/>
                    <a:p>
                      <a:pPr algn="r"/>
                      <a:r>
                        <a:rPr lang="en-GB" sz="1200" b="0" dirty="0"/>
                        <a:t>407.50</a:t>
                      </a:r>
                    </a:p>
                    <a:p>
                      <a:pPr algn="r"/>
                      <a:r>
                        <a:rPr lang="en-GB" sz="1200" b="0" dirty="0"/>
                        <a:t>421.50</a:t>
                      </a:r>
                    </a:p>
                  </a:txBody>
                  <a:tcPr/>
                </a:tc>
                <a:extLst>
                  <a:ext uri="{0D108BD9-81ED-4DB2-BD59-A6C34878D82A}">
                    <a16:rowId xmlns:a16="http://schemas.microsoft.com/office/drawing/2014/main" val="3609993804"/>
                  </a:ext>
                </a:extLst>
              </a:tr>
              <a:tr h="331153">
                <a:tc>
                  <a:txBody>
                    <a:bodyPr/>
                    <a:lstStyle/>
                    <a:p>
                      <a:pPr marL="0" lvl="0" indent="-160337" algn="r"/>
                      <a:r>
                        <a:rPr lang="en-GB" sz="1200" dirty="0"/>
                        <a:t>0</a:t>
                      </a:r>
                    </a:p>
                  </a:txBody>
                  <a:tcPr/>
                </a:tc>
                <a:tc>
                  <a:txBody>
                    <a:bodyPr/>
                    <a:lstStyle/>
                    <a:p>
                      <a:pPr marL="0" lvl="0" indent="-160337"/>
                      <a:r>
                        <a:rPr lang="en-GB" sz="1200" dirty="0"/>
                        <a:t>Donations</a:t>
                      </a:r>
                    </a:p>
                  </a:txBody>
                  <a:tcPr/>
                </a:tc>
                <a:tc>
                  <a:txBody>
                    <a:bodyPr/>
                    <a:lstStyle/>
                    <a:p>
                      <a:pPr algn="r"/>
                      <a:r>
                        <a:rPr lang="en-GB" sz="1200" b="0" dirty="0"/>
                        <a:t>894.23</a:t>
                      </a:r>
                    </a:p>
                  </a:txBody>
                  <a:tcPr/>
                </a:tc>
                <a:extLst>
                  <a:ext uri="{0D108BD9-81ED-4DB2-BD59-A6C34878D82A}">
                    <a16:rowId xmlns:a16="http://schemas.microsoft.com/office/drawing/2014/main" val="2150072349"/>
                  </a:ext>
                </a:extLst>
              </a:tr>
              <a:tr h="371912">
                <a:tc>
                  <a:txBody>
                    <a:bodyPr/>
                    <a:lstStyle/>
                    <a:p>
                      <a:pPr marL="0" lvl="0" indent="-160337" algn="r"/>
                      <a:r>
                        <a:rPr lang="en-GB" sz="1200" dirty="0"/>
                        <a:t>18327.06</a:t>
                      </a:r>
                    </a:p>
                  </a:txBody>
                  <a:tcPr/>
                </a:tc>
                <a:tc>
                  <a:txBody>
                    <a:bodyPr/>
                    <a:lstStyle/>
                    <a:p>
                      <a:pPr marL="0" lvl="0" indent="-160337"/>
                      <a:r>
                        <a:rPr lang="en-GB" sz="1200" dirty="0"/>
                        <a:t>Other Expenses</a:t>
                      </a:r>
                    </a:p>
                  </a:txBody>
                  <a:tcPr/>
                </a:tc>
                <a:tc>
                  <a:txBody>
                    <a:bodyPr/>
                    <a:lstStyle/>
                    <a:p>
                      <a:pPr algn="r"/>
                      <a:r>
                        <a:rPr lang="en-GB" sz="1200" b="0" dirty="0"/>
                        <a:t>12217.95</a:t>
                      </a:r>
                    </a:p>
                  </a:txBody>
                  <a:tcPr/>
                </a:tc>
                <a:extLst>
                  <a:ext uri="{0D108BD9-81ED-4DB2-BD59-A6C34878D82A}">
                    <a16:rowId xmlns:a16="http://schemas.microsoft.com/office/drawing/2014/main" val="1041932051"/>
                  </a:ext>
                </a:extLst>
              </a:tr>
              <a:tr h="371912">
                <a:tc>
                  <a:txBody>
                    <a:bodyPr/>
                    <a:lstStyle/>
                    <a:p>
                      <a:pPr algn="r"/>
                      <a:r>
                        <a:rPr lang="en-GB" sz="1200" b="1" dirty="0"/>
                        <a:t>68433.98</a:t>
                      </a:r>
                    </a:p>
                  </a:txBody>
                  <a:tcPr/>
                </a:tc>
                <a:tc>
                  <a:txBody>
                    <a:bodyPr/>
                    <a:lstStyle/>
                    <a:p>
                      <a:r>
                        <a:rPr lang="en-GB" sz="1200" b="1" dirty="0"/>
                        <a:t>Total Expenditure</a:t>
                      </a:r>
                    </a:p>
                  </a:txBody>
                  <a:tcPr/>
                </a:tc>
                <a:tc>
                  <a:txBody>
                    <a:bodyPr/>
                    <a:lstStyle/>
                    <a:p>
                      <a:pPr algn="r"/>
                      <a:r>
                        <a:rPr lang="en-GB" sz="1200" b="1" dirty="0"/>
                        <a:t>47928.77</a:t>
                      </a:r>
                    </a:p>
                  </a:txBody>
                  <a:tcPr/>
                </a:tc>
                <a:extLst>
                  <a:ext uri="{0D108BD9-81ED-4DB2-BD59-A6C34878D82A}">
                    <a16:rowId xmlns:a16="http://schemas.microsoft.com/office/drawing/2014/main" val="2778323023"/>
                  </a:ext>
                </a:extLst>
              </a:tr>
              <a:tr h="371912">
                <a:tc>
                  <a:txBody>
                    <a:bodyPr/>
                    <a:lstStyle/>
                    <a:p>
                      <a:pPr algn="r"/>
                      <a:r>
                        <a:rPr lang="en-GB" sz="1200" b="1" dirty="0"/>
                        <a:t>102918</a:t>
                      </a:r>
                    </a:p>
                  </a:txBody>
                  <a:tcPr/>
                </a:tc>
                <a:tc>
                  <a:txBody>
                    <a:bodyPr/>
                    <a:lstStyle/>
                    <a:p>
                      <a:r>
                        <a:rPr lang="en-GB" sz="1200" b="1" dirty="0"/>
                        <a:t>Closing Balance</a:t>
                      </a:r>
                    </a:p>
                  </a:txBody>
                  <a:tcPr/>
                </a:tc>
                <a:tc>
                  <a:txBody>
                    <a:bodyPr/>
                    <a:lstStyle/>
                    <a:p>
                      <a:pPr algn="r"/>
                      <a:r>
                        <a:rPr lang="en-GB" sz="1200" b="1" dirty="0"/>
                        <a:t>88894.91</a:t>
                      </a:r>
                    </a:p>
                  </a:txBody>
                  <a:tcPr/>
                </a:tc>
                <a:extLst>
                  <a:ext uri="{0D108BD9-81ED-4DB2-BD59-A6C34878D82A}">
                    <a16:rowId xmlns:a16="http://schemas.microsoft.com/office/drawing/2014/main" val="2019538476"/>
                  </a:ext>
                </a:extLst>
              </a:tr>
            </a:tbl>
          </a:graphicData>
        </a:graphic>
      </p:graphicFrame>
      <p:graphicFrame>
        <p:nvGraphicFramePr>
          <p:cNvPr id="5" name="Chart 4">
            <a:extLst>
              <a:ext uri="{FF2B5EF4-FFF2-40B4-BE49-F238E27FC236}">
                <a16:creationId xmlns:a16="http://schemas.microsoft.com/office/drawing/2014/main" id="{2F41F2BD-8DD8-435E-BA34-98CAC2B38AE4}"/>
              </a:ext>
            </a:extLst>
          </p:cNvPr>
          <p:cNvGraphicFramePr/>
          <p:nvPr>
            <p:extLst>
              <p:ext uri="{D42A27DB-BD31-4B8C-83A1-F6EECF244321}">
                <p14:modId xmlns:p14="http://schemas.microsoft.com/office/powerpoint/2010/main" val="1982598981"/>
              </p:ext>
            </p:extLst>
          </p:nvPr>
        </p:nvGraphicFramePr>
        <p:xfrm>
          <a:off x="4665663" y="946150"/>
          <a:ext cx="1936750" cy="4508927"/>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465CEB11-16DD-4BBC-B7BD-55C0B620E783}"/>
              </a:ext>
            </a:extLst>
          </p:cNvPr>
          <p:cNvSpPr txBox="1"/>
          <p:nvPr/>
        </p:nvSpPr>
        <p:spPr>
          <a:xfrm>
            <a:off x="4730751" y="946150"/>
            <a:ext cx="1936750" cy="5524589"/>
          </a:xfrm>
          <a:prstGeom prst="rect">
            <a:avLst/>
          </a:prstGeom>
          <a:noFill/>
        </p:spPr>
        <p:txBody>
          <a:bodyPr wrap="square" rtlCol="0">
            <a:spAutoFit/>
          </a:bodyPr>
          <a:lstStyle/>
          <a:p>
            <a:r>
              <a:rPr lang="en-GB" sz="1200" b="1" dirty="0"/>
              <a:t>Financial Summary</a:t>
            </a:r>
          </a:p>
          <a:p>
            <a:r>
              <a:rPr lang="en-GB" sz="1100" dirty="0"/>
              <a:t>The majority of income to the Parish Council is in the form of Precept.  This is collected by East Cambridgeshire District Council and is included in Council Tax Payments along with the receipt of CIL money for infrastructure projects in the village. “Other Income” includes a VAT refund payment of £6336.78.</a:t>
            </a:r>
          </a:p>
          <a:p>
            <a:r>
              <a:rPr lang="en-GB" sz="1100" dirty="0"/>
              <a:t>The Parish Council secured £40000 in grants in this year but haven’t claimed as yet.</a:t>
            </a:r>
          </a:p>
          <a:p>
            <a:endParaRPr lang="en-GB" sz="1100" dirty="0"/>
          </a:p>
          <a:p>
            <a:r>
              <a:rPr lang="en-GB" sz="1100" dirty="0"/>
              <a:t>Administration costs include insurance, subscriptions, general office administration, staff costs and legal fees. This will be less this year due to not paying a locum clerk</a:t>
            </a:r>
          </a:p>
          <a:p>
            <a:endParaRPr lang="en-GB" sz="1100" dirty="0"/>
          </a:p>
          <a:p>
            <a:r>
              <a:rPr lang="en-GB" sz="1100" dirty="0"/>
              <a:t>Cemetery maintenance includes the cost of the caretaker and any other expenses incurred. </a:t>
            </a:r>
          </a:p>
          <a:p>
            <a:endParaRPr lang="en-GB" sz="1100" dirty="0"/>
          </a:p>
          <a:p>
            <a:r>
              <a:rPr lang="en-GB" sz="1100" dirty="0"/>
              <a:t>Village Maintenance included approx. £10000 in tree work weather that was planned work or emergency.</a:t>
            </a:r>
          </a:p>
        </p:txBody>
      </p:sp>
    </p:spTree>
    <p:extLst>
      <p:ext uri="{BB962C8B-B14F-4D97-AF65-F5344CB8AC3E}">
        <p14:creationId xmlns:p14="http://schemas.microsoft.com/office/powerpoint/2010/main" val="2720920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A4BD83-F5F1-417D-BCBF-EDEFA83629F3}"/>
              </a:ext>
            </a:extLst>
          </p:cNvPr>
          <p:cNvSpPr>
            <a:spLocks noGrp="1"/>
          </p:cNvSpPr>
          <p:nvPr>
            <p:ph idx="1"/>
          </p:nvPr>
        </p:nvSpPr>
        <p:spPr>
          <a:xfrm>
            <a:off x="565150" y="427214"/>
            <a:ext cx="5915025" cy="1223786"/>
          </a:xfrm>
        </p:spPr>
        <p:txBody>
          <a:bodyPr>
            <a:normAutofit/>
          </a:bodyPr>
          <a:lstStyle/>
          <a:p>
            <a:pPr marL="0" indent="0">
              <a:buNone/>
            </a:pPr>
            <a:r>
              <a:rPr lang="en-GB" b="1" dirty="0"/>
              <a:t>Parish Councillor Contact Details</a:t>
            </a:r>
          </a:p>
          <a:p>
            <a:pPr marL="0" indent="0">
              <a:buNone/>
            </a:pPr>
            <a:r>
              <a:rPr lang="en-GB" sz="1200" b="1" dirty="0"/>
              <a:t>As at 31</a:t>
            </a:r>
            <a:r>
              <a:rPr lang="en-GB" sz="1200" b="1" baseline="30000" dirty="0"/>
              <a:t>st</a:t>
            </a:r>
            <a:r>
              <a:rPr lang="en-GB" sz="1200" b="1" dirty="0"/>
              <a:t> July 2021</a:t>
            </a:r>
          </a:p>
          <a:p>
            <a:pPr marL="0" indent="0">
              <a:lnSpc>
                <a:spcPct val="100000"/>
              </a:lnSpc>
              <a:buNone/>
            </a:pPr>
            <a:r>
              <a:rPr lang="en-GB" sz="1200" dirty="0"/>
              <a:t>Little Thetford Parish Council consists of 7 Parish Councillors who are elected for 4 years and represent a population of approximately 794*</a:t>
            </a:r>
          </a:p>
          <a:p>
            <a:pPr marL="0" indent="0">
              <a:buNone/>
            </a:pPr>
            <a:endParaRPr lang="en-GB" sz="1200" dirty="0"/>
          </a:p>
        </p:txBody>
      </p:sp>
      <p:sp>
        <p:nvSpPr>
          <p:cNvPr id="5" name="TextBox 4">
            <a:extLst>
              <a:ext uri="{FF2B5EF4-FFF2-40B4-BE49-F238E27FC236}">
                <a16:creationId xmlns:a16="http://schemas.microsoft.com/office/drawing/2014/main" id="{8C5CE9C7-BFBD-4351-A306-6326AFD9838A}"/>
              </a:ext>
            </a:extLst>
          </p:cNvPr>
          <p:cNvSpPr txBox="1"/>
          <p:nvPr/>
        </p:nvSpPr>
        <p:spPr>
          <a:xfrm>
            <a:off x="534193" y="5711030"/>
            <a:ext cx="5935663" cy="1769715"/>
          </a:xfrm>
          <a:prstGeom prst="rect">
            <a:avLst/>
          </a:prstGeom>
          <a:noFill/>
          <a:ln w="31750">
            <a:solidFill>
              <a:srgbClr val="0070C0"/>
            </a:solidFill>
          </a:ln>
        </p:spPr>
        <p:txBody>
          <a:bodyPr wrap="square" rtlCol="0">
            <a:spAutoFit/>
          </a:bodyPr>
          <a:lstStyle/>
          <a:p>
            <a:pPr algn="ctr">
              <a:spcAft>
                <a:spcPts val="600"/>
              </a:spcAft>
            </a:pPr>
            <a:r>
              <a:rPr lang="en-GB" sz="1200" dirty="0"/>
              <a:t>Parish Council agendas and minutes are available to view on the website:</a:t>
            </a:r>
          </a:p>
          <a:p>
            <a:pPr algn="ctr">
              <a:spcAft>
                <a:spcPts val="600"/>
              </a:spcAft>
            </a:pPr>
            <a:r>
              <a:rPr lang="en-GB" sz="1200" dirty="0">
                <a:hlinkClick r:id="rId2"/>
              </a:rPr>
              <a:t>www.littlethetford.org.uk</a:t>
            </a:r>
            <a:r>
              <a:rPr lang="en-GB" sz="1200" dirty="0"/>
              <a:t> </a:t>
            </a:r>
          </a:p>
          <a:p>
            <a:pPr algn="ctr">
              <a:spcAft>
                <a:spcPts val="600"/>
              </a:spcAft>
            </a:pPr>
            <a:r>
              <a:rPr lang="en-GB" sz="1200" dirty="0"/>
              <a:t>Visit our Facebook page: </a:t>
            </a:r>
            <a:r>
              <a:rPr lang="en-GB" sz="1200" dirty="0">
                <a:hlinkClick r:id="rId3"/>
              </a:rPr>
              <a:t>https://www.facebook.com/littlethetfordpc/</a:t>
            </a:r>
            <a:endParaRPr lang="en-GB" sz="1200" dirty="0"/>
          </a:p>
          <a:p>
            <a:pPr algn="ctr">
              <a:spcAft>
                <a:spcPts val="600"/>
              </a:spcAft>
            </a:pPr>
            <a:r>
              <a:rPr lang="en-GB" sz="1200" dirty="0"/>
              <a:t>Parish Council email address:  </a:t>
            </a:r>
            <a:r>
              <a:rPr lang="en-GB" sz="1200" dirty="0">
                <a:hlinkClick r:id="rId4"/>
              </a:rPr>
              <a:t>parish.clerk@littlethetford.org.uk</a:t>
            </a:r>
            <a:endParaRPr lang="en-GB" sz="1200" dirty="0"/>
          </a:p>
          <a:p>
            <a:pPr algn="ctr">
              <a:spcAft>
                <a:spcPts val="600"/>
              </a:spcAft>
            </a:pPr>
            <a:r>
              <a:rPr lang="en-GB" sz="1200" dirty="0"/>
              <a:t>Postal address: Little Thetford Parish Council, c/o Little Thetford Village Hall, The </a:t>
            </a:r>
            <a:r>
              <a:rPr lang="en-GB" sz="1200" dirty="0" err="1"/>
              <a:t>Wyches</a:t>
            </a:r>
            <a:r>
              <a:rPr lang="en-GB" sz="1200" dirty="0"/>
              <a:t>, Little Thetford, CB6 3HG</a:t>
            </a:r>
          </a:p>
          <a:p>
            <a:pPr algn="ctr"/>
            <a:endParaRPr lang="en-GB" sz="1200" dirty="0"/>
          </a:p>
        </p:txBody>
      </p:sp>
      <p:sp>
        <p:nvSpPr>
          <p:cNvPr id="6" name="TextBox 5">
            <a:extLst>
              <a:ext uri="{FF2B5EF4-FFF2-40B4-BE49-F238E27FC236}">
                <a16:creationId xmlns:a16="http://schemas.microsoft.com/office/drawing/2014/main" id="{64652A20-6BC4-454D-BEF1-C08873F87261}"/>
              </a:ext>
            </a:extLst>
          </p:cNvPr>
          <p:cNvSpPr txBox="1"/>
          <p:nvPr/>
        </p:nvSpPr>
        <p:spPr>
          <a:xfrm>
            <a:off x="377825" y="9112250"/>
            <a:ext cx="6248400" cy="530915"/>
          </a:xfrm>
          <a:prstGeom prst="rect">
            <a:avLst/>
          </a:prstGeom>
          <a:noFill/>
        </p:spPr>
        <p:txBody>
          <a:bodyPr wrap="square" rtlCol="0">
            <a:spAutoFit/>
          </a:bodyPr>
          <a:lstStyle/>
          <a:p>
            <a:r>
              <a:rPr lang="en-GB" sz="950" dirty="0"/>
              <a:t>* 2018 population estimate from Office for National Statistics via Cambridgeshire Insight </a:t>
            </a:r>
            <a:r>
              <a:rPr lang="en-GB" sz="950" dirty="0">
                <a:hlinkClick r:id="rId5"/>
              </a:rPr>
              <a:t>https://cambridgeshireinsight.org.uk/parish-profile/?geographyId=7f94ea12b8914d3cb0c0c29bc9ad1767&amp;featureId=E04001647</a:t>
            </a:r>
            <a:endParaRPr lang="en-GB" sz="950" dirty="0"/>
          </a:p>
        </p:txBody>
      </p:sp>
      <p:sp>
        <p:nvSpPr>
          <p:cNvPr id="2" name="TextBox 1">
            <a:extLst>
              <a:ext uri="{FF2B5EF4-FFF2-40B4-BE49-F238E27FC236}">
                <a16:creationId xmlns:a16="http://schemas.microsoft.com/office/drawing/2014/main" id="{E6E81B48-AE3A-4C1E-83A9-24FB535B048F}"/>
              </a:ext>
            </a:extLst>
          </p:cNvPr>
          <p:cNvSpPr txBox="1"/>
          <p:nvPr/>
        </p:nvSpPr>
        <p:spPr>
          <a:xfrm>
            <a:off x="664028" y="1651000"/>
            <a:ext cx="5529943" cy="3770263"/>
          </a:xfrm>
          <a:prstGeom prst="rect">
            <a:avLst/>
          </a:prstGeom>
          <a:noFill/>
        </p:spPr>
        <p:txBody>
          <a:bodyPr wrap="square" rtlCol="0">
            <a:spAutoFit/>
          </a:bodyPr>
          <a:lstStyle/>
          <a:p>
            <a:r>
              <a:rPr lang="en-GB" sz="1200" b="1" dirty="0"/>
              <a:t>Cllr Charlotte Mitchell- Chairman- </a:t>
            </a:r>
            <a:r>
              <a:rPr lang="en-GB" sz="1200" b="1" dirty="0">
                <a:hlinkClick r:id="rId6"/>
              </a:rPr>
              <a:t>charlottemitchell@littlethetford.org.uk</a:t>
            </a:r>
            <a:endParaRPr lang="en-GB" sz="1200" b="1" dirty="0"/>
          </a:p>
          <a:p>
            <a:endParaRPr lang="en-GB" sz="1200" b="1" dirty="0"/>
          </a:p>
          <a:p>
            <a:r>
              <a:rPr lang="en-GB" sz="1200" b="1" dirty="0"/>
              <a:t>Cllr Alison Kilby- Vice Chairman-</a:t>
            </a:r>
          </a:p>
          <a:p>
            <a:r>
              <a:rPr lang="en-GB" sz="1200" b="1" dirty="0">
                <a:hlinkClick r:id="rId7"/>
              </a:rPr>
              <a:t>alisonkilby@littlethetford.org.uk</a:t>
            </a:r>
            <a:endParaRPr lang="en-GB" sz="1200" b="1" dirty="0"/>
          </a:p>
          <a:p>
            <a:endParaRPr lang="en-GB" sz="1200" b="1" dirty="0"/>
          </a:p>
          <a:p>
            <a:r>
              <a:rPr lang="en-GB" sz="1200" b="1" dirty="0"/>
              <a:t>Cllr Dan Peacock- Councillor-</a:t>
            </a:r>
          </a:p>
          <a:p>
            <a:r>
              <a:rPr lang="en-GB" sz="1200" b="1" dirty="0">
                <a:hlinkClick r:id="rId8"/>
              </a:rPr>
              <a:t>danpeacock@littlethetford.org.uk</a:t>
            </a:r>
            <a:endParaRPr lang="en-GB" sz="1200" b="1" dirty="0"/>
          </a:p>
          <a:p>
            <a:endParaRPr lang="en-GB" sz="1200" b="1" dirty="0"/>
          </a:p>
          <a:p>
            <a:r>
              <a:rPr lang="en-GB" sz="1200" b="1" dirty="0"/>
              <a:t>Cllr </a:t>
            </a:r>
            <a:r>
              <a:rPr lang="en-GB" sz="1200" b="1" dirty="0" err="1"/>
              <a:t>Olibhe</a:t>
            </a:r>
            <a:r>
              <a:rPr lang="en-GB" sz="1200" b="1" dirty="0"/>
              <a:t> Collins-Neat- Councillor-</a:t>
            </a:r>
          </a:p>
          <a:p>
            <a:r>
              <a:rPr lang="en-GB" sz="1200" b="1" dirty="0">
                <a:hlinkClick r:id="rId9"/>
              </a:rPr>
              <a:t>Olibhe.collinsneat@littlethetford.org.uk</a:t>
            </a:r>
            <a:endParaRPr lang="en-GB" sz="1200" b="1" dirty="0"/>
          </a:p>
          <a:p>
            <a:endParaRPr lang="en-GB" sz="1200" b="1" dirty="0"/>
          </a:p>
          <a:p>
            <a:r>
              <a:rPr lang="en-GB" sz="1200" b="1" dirty="0"/>
              <a:t>Cllr Ian Driver- Councillor-</a:t>
            </a:r>
          </a:p>
          <a:p>
            <a:r>
              <a:rPr lang="en-GB" sz="1200" b="1" dirty="0">
                <a:hlinkClick r:id="rId10"/>
              </a:rPr>
              <a:t>Ian.driver@littlethetford.org.uk</a:t>
            </a:r>
            <a:endParaRPr lang="en-GB" sz="1200" b="1" dirty="0"/>
          </a:p>
          <a:p>
            <a:endParaRPr lang="en-GB" sz="1200" b="1" dirty="0"/>
          </a:p>
          <a:p>
            <a:r>
              <a:rPr lang="en-GB" sz="1200" b="1" dirty="0"/>
              <a:t>Cllr Phillip Hadley- Councillor-</a:t>
            </a:r>
          </a:p>
          <a:p>
            <a:r>
              <a:rPr lang="en-GB" sz="1200" b="1" dirty="0">
                <a:hlinkClick r:id="rId11"/>
              </a:rPr>
              <a:t>Phil.Hadley@littlethetford.org.uk</a:t>
            </a:r>
            <a:endParaRPr lang="en-GB" sz="1200" b="1" dirty="0"/>
          </a:p>
          <a:p>
            <a:endParaRPr lang="en-GB" sz="1200" b="1" dirty="0"/>
          </a:p>
          <a:p>
            <a:r>
              <a:rPr lang="en-GB" sz="1200" b="1" dirty="0"/>
              <a:t>Cllr Tracey Durham</a:t>
            </a:r>
          </a:p>
          <a:p>
            <a:r>
              <a:rPr lang="en-GB" sz="1200" b="1" dirty="0">
                <a:hlinkClick r:id="rId12"/>
              </a:rPr>
              <a:t>Tracey.durham@littlethetford.org.uk</a:t>
            </a:r>
            <a:endParaRPr lang="en-GB" sz="1200" b="1" dirty="0"/>
          </a:p>
          <a:p>
            <a:endParaRPr lang="en-GB" sz="1100" dirty="0"/>
          </a:p>
        </p:txBody>
      </p:sp>
    </p:spTree>
    <p:extLst>
      <p:ext uri="{BB962C8B-B14F-4D97-AF65-F5344CB8AC3E}">
        <p14:creationId xmlns:p14="http://schemas.microsoft.com/office/powerpoint/2010/main" val="336070449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13056</TotalTime>
  <Words>1456</Words>
  <Application>Microsoft Office PowerPoint</Application>
  <PresentationFormat>A4 Paper (210x297 mm)</PresentationFormat>
  <Paragraphs>154</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Little Thetford Parish Council Annual Report 2021/22</vt:lpstr>
      <vt:lpstr>PowerPoint Presentation</vt:lpstr>
      <vt:lpstr>Summary of Receipts and Payments for the year ended 31st March 2022</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Little Thetford Parish Council Annual Report 2019/20</dc:title>
  <dc:creator>Little Thetford</dc:creator>
  <cp:lastModifiedBy>Little Thetford</cp:lastModifiedBy>
  <cp:revision>5</cp:revision>
  <dcterms:created xsi:type="dcterms:W3CDTF">2020-07-14T08:43:27Z</dcterms:created>
  <dcterms:modified xsi:type="dcterms:W3CDTF">2022-04-14T11:17:20Z</dcterms:modified>
</cp:coreProperties>
</file>