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57"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ttle Thetford" initials="LT" lastIdx="1" clrIdx="0">
    <p:extLst>
      <p:ext uri="{19B8F6BF-5375-455C-9EA6-DF929625EA0E}">
        <p15:presenceInfo xmlns:p15="http://schemas.microsoft.com/office/powerpoint/2012/main" userId="2de5426490ee1e9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25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dirty="0"/>
              <a:t>Expenditure at a glance 2020/21</a:t>
            </a:r>
          </a:p>
        </c:rich>
      </c:tx>
      <c:layout>
        <c:manualLayout>
          <c:xMode val="edge"/>
          <c:yMode val="edge"/>
          <c:x val="0.43354367571462399"/>
          <c:y val="0.1504223596323239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12908971893188592"/>
          <c:y val="0.13099996076582154"/>
          <c:w val="0.28746698197145082"/>
          <c:h val="0.70496638075067564"/>
        </c:manualLayout>
      </c:layout>
      <c:pieChart>
        <c:varyColors val="1"/>
        <c:ser>
          <c:idx val="0"/>
          <c:order val="0"/>
          <c:tx>
            <c:strRef>
              <c:f>Sheet1!$B$1</c:f>
              <c:strCache>
                <c:ptCount val="1"/>
                <c:pt idx="0">
                  <c:v>Expenditure</c:v>
                </c:pt>
              </c:strCache>
            </c:strRef>
          </c:tx>
          <c:spPr>
            <a:scene3d>
              <a:camera prst="orthographicFront"/>
              <a:lightRig rig="threePt" dir="t"/>
            </a:scene3d>
            <a:sp3d>
              <a:bevelT w="38100" h="38100"/>
            </a:sp3d>
          </c:spPr>
          <c:dPt>
            <c:idx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cene3d>
                <a:camera prst="orthographicFront"/>
                <a:lightRig rig="threePt" dir="t"/>
              </a:scene3d>
              <a:sp3d>
                <a:bevelT w="38100" h="38100"/>
              </a:sp3d>
            </c:spPr>
            <c:extLst>
              <c:ext xmlns:c16="http://schemas.microsoft.com/office/drawing/2014/chart" uri="{C3380CC4-5D6E-409C-BE32-E72D297353CC}">
                <c16:uniqueId val="{00000001-6031-46B2-98DE-DEF0F8D6C92F}"/>
              </c:ext>
            </c:extLst>
          </c:dPt>
          <c:dPt>
            <c:idx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cene3d>
                <a:camera prst="orthographicFront"/>
                <a:lightRig rig="threePt" dir="t"/>
              </a:scene3d>
              <a:sp3d>
                <a:bevelT w="38100" h="38100"/>
              </a:sp3d>
            </c:spPr>
            <c:extLst>
              <c:ext xmlns:c16="http://schemas.microsoft.com/office/drawing/2014/chart" uri="{C3380CC4-5D6E-409C-BE32-E72D297353CC}">
                <c16:uniqueId val="{00000006-98A8-4716-B696-A9F3A6AF94F6}"/>
              </c:ext>
            </c:extLst>
          </c:dPt>
          <c:dPt>
            <c:idx val="2"/>
            <c:bubble3D val="0"/>
            <c:explosion val="8"/>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cene3d>
                <a:camera prst="orthographicFront"/>
                <a:lightRig rig="threePt" dir="t"/>
              </a:scene3d>
              <a:sp3d>
                <a:bevelT w="38100" h="38100"/>
              </a:sp3d>
            </c:spPr>
            <c:extLst>
              <c:ext xmlns:c16="http://schemas.microsoft.com/office/drawing/2014/chart" uri="{C3380CC4-5D6E-409C-BE32-E72D297353CC}">
                <c16:uniqueId val="{00000004-98A8-4716-B696-A9F3A6AF94F6}"/>
              </c:ext>
            </c:extLst>
          </c:dPt>
          <c:dPt>
            <c:idx val="3"/>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cene3d>
                <a:camera prst="orthographicFront"/>
                <a:lightRig rig="threePt" dir="t"/>
              </a:scene3d>
              <a:sp3d>
                <a:bevelT w="38100" h="38100"/>
              </a:sp3d>
            </c:spPr>
            <c:extLst>
              <c:ext xmlns:c16="http://schemas.microsoft.com/office/drawing/2014/chart" uri="{C3380CC4-5D6E-409C-BE32-E72D297353CC}">
                <c16:uniqueId val="{00000005-98A8-4716-B696-A9F3A6AF94F6}"/>
              </c:ext>
            </c:extLst>
          </c:dPt>
          <c:dPt>
            <c:idx val="4"/>
            <c:bubble3D val="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scene3d>
                <a:camera prst="orthographicFront"/>
                <a:lightRig rig="threePt" dir="t"/>
              </a:scene3d>
              <a:sp3d>
                <a:bevelT w="38100" h="38100"/>
              </a:sp3d>
            </c:spPr>
            <c:extLst>
              <c:ext xmlns:c16="http://schemas.microsoft.com/office/drawing/2014/chart" uri="{C3380CC4-5D6E-409C-BE32-E72D297353CC}">
                <c16:uniqueId val="{00000009-6031-46B2-98DE-DEF0F8D6C92F}"/>
              </c:ext>
            </c:extLst>
          </c:dPt>
          <c:dPt>
            <c:idx val="5"/>
            <c:bubble3D val="0"/>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scene3d>
                <a:camera prst="orthographicFront"/>
                <a:lightRig rig="threePt" dir="t"/>
              </a:scene3d>
              <a:sp3d>
                <a:bevelT w="38100" h="38100"/>
              </a:sp3d>
            </c:spPr>
            <c:extLst>
              <c:ext xmlns:c16="http://schemas.microsoft.com/office/drawing/2014/chart" uri="{C3380CC4-5D6E-409C-BE32-E72D297353CC}">
                <c16:uniqueId val="{0000000B-6031-46B2-98DE-DEF0F8D6C92F}"/>
              </c:ext>
            </c:extLst>
          </c:dPt>
          <c:dPt>
            <c:idx val="6"/>
            <c:bubble3D val="0"/>
            <c:spPr>
              <a:gradFill rotWithShape="1">
                <a:gsLst>
                  <a:gs pos="0">
                    <a:schemeClr val="accent2">
                      <a:lumMod val="80000"/>
                      <a:lumOff val="20000"/>
                      <a:satMod val="103000"/>
                      <a:lumMod val="102000"/>
                      <a:tint val="94000"/>
                    </a:schemeClr>
                  </a:gs>
                  <a:gs pos="50000">
                    <a:schemeClr val="accent2">
                      <a:lumMod val="80000"/>
                      <a:lumOff val="20000"/>
                      <a:satMod val="110000"/>
                      <a:lumMod val="100000"/>
                      <a:shade val="100000"/>
                    </a:schemeClr>
                  </a:gs>
                  <a:gs pos="100000">
                    <a:schemeClr val="accent2">
                      <a:lumMod val="80000"/>
                      <a:lumOff val="20000"/>
                      <a:lumMod val="99000"/>
                      <a:satMod val="120000"/>
                      <a:shade val="78000"/>
                    </a:schemeClr>
                  </a:gs>
                </a:gsLst>
                <a:lin ang="5400000" scaled="0"/>
              </a:gradFill>
              <a:ln>
                <a:noFill/>
              </a:ln>
              <a:effectLst/>
              <a:scene3d>
                <a:camera prst="orthographicFront"/>
                <a:lightRig rig="threePt" dir="t"/>
              </a:scene3d>
              <a:sp3d>
                <a:bevelT w="38100" h="38100"/>
              </a:sp3d>
            </c:spPr>
            <c:extLst>
              <c:ext xmlns:c16="http://schemas.microsoft.com/office/drawing/2014/chart" uri="{C3380CC4-5D6E-409C-BE32-E72D297353CC}">
                <c16:uniqueId val="{00000003-98A8-4716-B696-A9F3A6AF94F6}"/>
              </c:ext>
            </c:extLst>
          </c:dPt>
          <c:dPt>
            <c:idx val="7"/>
            <c:bubble3D val="0"/>
            <c:spPr>
              <a:gradFill rotWithShape="1">
                <a:gsLst>
                  <a:gs pos="0">
                    <a:schemeClr val="accent4">
                      <a:lumMod val="80000"/>
                      <a:lumOff val="20000"/>
                      <a:satMod val="103000"/>
                      <a:lumMod val="102000"/>
                      <a:tint val="94000"/>
                    </a:schemeClr>
                  </a:gs>
                  <a:gs pos="50000">
                    <a:schemeClr val="accent4">
                      <a:lumMod val="80000"/>
                      <a:lumOff val="20000"/>
                      <a:satMod val="110000"/>
                      <a:lumMod val="100000"/>
                      <a:shade val="100000"/>
                    </a:schemeClr>
                  </a:gs>
                  <a:gs pos="100000">
                    <a:schemeClr val="accent4">
                      <a:lumMod val="80000"/>
                      <a:lumOff val="20000"/>
                      <a:lumMod val="99000"/>
                      <a:satMod val="120000"/>
                      <a:shade val="78000"/>
                    </a:schemeClr>
                  </a:gs>
                </a:gsLst>
                <a:lin ang="5400000" scaled="0"/>
              </a:gradFill>
              <a:ln>
                <a:noFill/>
              </a:ln>
              <a:effectLst/>
              <a:scene3d>
                <a:camera prst="orthographicFront"/>
                <a:lightRig rig="threePt" dir="t"/>
              </a:scene3d>
              <a:sp3d>
                <a:bevelT w="38100" h="38100"/>
              </a:sp3d>
            </c:spPr>
            <c:extLst>
              <c:ext xmlns:c16="http://schemas.microsoft.com/office/drawing/2014/chart" uri="{C3380CC4-5D6E-409C-BE32-E72D297353CC}">
                <c16:uniqueId val="{00000002-98A8-4716-B696-A9F3A6AF94F6}"/>
              </c:ext>
            </c:extLst>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2">
                        <a:lumMod val="75000"/>
                      </a:schemeClr>
                    </a:solidFill>
                    <a:latin typeface="+mn-lt"/>
                    <a:ea typeface="+mn-ea"/>
                    <a:cs typeface="+mn-cs"/>
                  </a:defRPr>
                </a:pPr>
                <a:endParaRPr lang="en-US"/>
              </a:p>
            </c:txPr>
            <c:dLblPos val="bestFit"/>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Sheet1!$A$2:$A$9</c:f>
              <c:strCache>
                <c:ptCount val="8"/>
                <c:pt idx="0">
                  <c:v>Admin, salaries, insurance, etc.</c:v>
                </c:pt>
                <c:pt idx="1">
                  <c:v>Cemetery Maintenance</c:v>
                </c:pt>
                <c:pt idx="2">
                  <c:v>Other Expenses</c:v>
                </c:pt>
                <c:pt idx="3">
                  <c:v>Village Maintenance</c:v>
                </c:pt>
                <c:pt idx="4">
                  <c:v>Playpark maintance</c:v>
                </c:pt>
                <c:pt idx="5">
                  <c:v>Cemetery Extention</c:v>
                </c:pt>
                <c:pt idx="6">
                  <c:v>Conservation Area</c:v>
                </c:pt>
                <c:pt idx="7">
                  <c:v>Grass Cutting</c:v>
                </c:pt>
              </c:strCache>
            </c:strRef>
          </c:cat>
          <c:val>
            <c:numRef>
              <c:f>Sheet1!$B$2:$B$9</c:f>
              <c:numCache>
                <c:formatCode>#,##0.00</c:formatCode>
                <c:ptCount val="8"/>
                <c:pt idx="0">
                  <c:v>15080.99</c:v>
                </c:pt>
                <c:pt idx="1">
                  <c:v>1620</c:v>
                </c:pt>
                <c:pt idx="2" formatCode="General">
                  <c:v>19186.939999999999</c:v>
                </c:pt>
                <c:pt idx="3">
                  <c:v>1662.39</c:v>
                </c:pt>
                <c:pt idx="4">
                  <c:v>858.4</c:v>
                </c:pt>
                <c:pt idx="5" formatCode="General">
                  <c:v>26957</c:v>
                </c:pt>
                <c:pt idx="6">
                  <c:v>1736.14</c:v>
                </c:pt>
                <c:pt idx="7">
                  <c:v>2192</c:v>
                </c:pt>
              </c:numCache>
            </c:numRef>
          </c:val>
          <c:extLst>
            <c:ext xmlns:c16="http://schemas.microsoft.com/office/drawing/2014/chart" uri="{C3380CC4-5D6E-409C-BE32-E72D297353CC}">
              <c16:uniqueId val="{00000000-98A8-4716-B696-A9F3A6AF94F6}"/>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50808438910779741"/>
          <c:y val="0.30593294804876592"/>
          <c:w val="0.36705165626324893"/>
          <c:h val="0.5751575104211159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291526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59086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45238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12F952-F97D-4ECD-BA21-34B4ABD6CDA9}"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34774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12F952-F97D-4ECD-BA21-34B4ABD6CDA9}" type="datetimeFigureOut">
              <a:rPr lang="en-GB" smtClean="0"/>
              <a:t>19/08/2021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74907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12F952-F97D-4ECD-BA21-34B4ABD6CDA9}" type="datetimeFigureOut">
              <a:rPr lang="en-GB" smtClean="0"/>
              <a:t>19/08/2021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210708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12F952-F97D-4ECD-BA21-34B4ABD6CDA9}" type="datetimeFigureOut">
              <a:rPr lang="en-GB" smtClean="0"/>
              <a:t>19/08/2021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888359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12F952-F97D-4ECD-BA21-34B4ABD6CDA9}" type="datetimeFigureOut">
              <a:rPr lang="en-GB" smtClean="0"/>
              <a:t>19/08/2021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33817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2F952-F97D-4ECD-BA21-34B4ABD6CDA9}" type="datetimeFigureOut">
              <a:rPr lang="en-GB" smtClean="0"/>
              <a:t>19/08/2021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73367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12F952-F97D-4ECD-BA21-34B4ABD6CDA9}" type="datetimeFigureOut">
              <a:rPr lang="en-GB" smtClean="0"/>
              <a:t>19/08/2021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193268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12F952-F97D-4ECD-BA21-34B4ABD6CDA9}" type="datetimeFigureOut">
              <a:rPr lang="en-GB" smtClean="0"/>
              <a:t>19/08/2021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E8D28-F8B2-46E5-B5CE-04ED0E4E7F62}" type="slidenum">
              <a:rPr lang="en-GB" smtClean="0"/>
              <a:t>‹#›</a:t>
            </a:fld>
            <a:endParaRPr lang="en-GB"/>
          </a:p>
        </p:txBody>
      </p:sp>
    </p:spTree>
    <p:extLst>
      <p:ext uri="{BB962C8B-B14F-4D97-AF65-F5344CB8AC3E}">
        <p14:creationId xmlns:p14="http://schemas.microsoft.com/office/powerpoint/2010/main" val="240748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12F952-F97D-4ECD-BA21-34B4ABD6CDA9}" type="datetimeFigureOut">
              <a:rPr lang="en-GB" smtClean="0"/>
              <a:t>19/08/2021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24E8D28-F8B2-46E5-B5CE-04ED0E4E7F62}" type="slidenum">
              <a:rPr lang="en-GB" smtClean="0"/>
              <a:t>‹#›</a:t>
            </a:fld>
            <a:endParaRPr lang="en-GB"/>
          </a:p>
        </p:txBody>
      </p:sp>
    </p:spTree>
    <p:extLst>
      <p:ext uri="{BB962C8B-B14F-4D97-AF65-F5344CB8AC3E}">
        <p14:creationId xmlns:p14="http://schemas.microsoft.com/office/powerpoint/2010/main" val="330057585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acebook.com/littlethetfordpc/" TargetMode="External"/><Relationship Id="rId2" Type="http://schemas.openxmlformats.org/officeDocument/2006/relationships/hyperlink" Target="http://www.littlethetford.org.uk/" TargetMode="External"/><Relationship Id="rId1" Type="http://schemas.openxmlformats.org/officeDocument/2006/relationships/slideLayout" Target="../slideLayouts/slideLayout2.xml"/><Relationship Id="rId5" Type="http://schemas.openxmlformats.org/officeDocument/2006/relationships/hyperlink" Target="https://cambridgeshireinsight.org.uk/parish-profile/?geographyId=7f94ea12b8914d3cb0c0c29bc9ad1767&amp;featureId=E04001647" TargetMode="External"/><Relationship Id="rId4" Type="http://schemas.openxmlformats.org/officeDocument/2006/relationships/hyperlink" Target="mailto:parish.clerk@littlethetford.org.uk"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ABCEA-7DB1-433B-8738-853D27E85E81}"/>
              </a:ext>
            </a:extLst>
          </p:cNvPr>
          <p:cNvSpPr>
            <a:spLocks noGrp="1"/>
          </p:cNvSpPr>
          <p:nvPr>
            <p:ph type="ctrTitle"/>
          </p:nvPr>
        </p:nvSpPr>
        <p:spPr>
          <a:xfrm>
            <a:off x="514350" y="401991"/>
            <a:ext cx="4773559" cy="982115"/>
          </a:xfrm>
        </p:spPr>
        <p:txBody>
          <a:bodyPr>
            <a:normAutofit fontScale="90000"/>
          </a:bodyPr>
          <a:lstStyle/>
          <a:p>
            <a:r>
              <a:rPr lang="en-GB" sz="3200" b="1" dirty="0"/>
              <a:t>Little Thetford Parish Council Annual Report 2020/21</a:t>
            </a:r>
          </a:p>
        </p:txBody>
      </p:sp>
      <p:sp>
        <p:nvSpPr>
          <p:cNvPr id="3" name="Subtitle 2">
            <a:extLst>
              <a:ext uri="{FF2B5EF4-FFF2-40B4-BE49-F238E27FC236}">
                <a16:creationId xmlns:a16="http://schemas.microsoft.com/office/drawing/2014/main" id="{248DEA96-3969-46F6-B934-359A4E977F24}"/>
              </a:ext>
            </a:extLst>
          </p:cNvPr>
          <p:cNvSpPr>
            <a:spLocks noGrp="1"/>
          </p:cNvSpPr>
          <p:nvPr>
            <p:ph type="subTitle" idx="1"/>
          </p:nvPr>
        </p:nvSpPr>
        <p:spPr>
          <a:xfrm>
            <a:off x="514341" y="1607759"/>
            <a:ext cx="5664777" cy="1402469"/>
          </a:xfrm>
        </p:spPr>
        <p:txBody>
          <a:bodyPr>
            <a:normAutofit/>
          </a:bodyPr>
          <a:lstStyle/>
          <a:p>
            <a:pPr algn="just"/>
            <a:r>
              <a:rPr lang="en-GB" sz="1200" dirty="0"/>
              <a:t>As a Parish Council it has been a very different year, one like no other, with coronavirus taking its hold over the world and resulting in most of 2020 and early 2021 in lockdown. </a:t>
            </a:r>
          </a:p>
          <a:p>
            <a:pPr algn="just"/>
            <a:r>
              <a:rPr lang="en-GB" sz="1200" dirty="0"/>
              <a:t>The Parish Council, the various community organisations and all their volunteers have worked tirelessly to support everyone in the village, especially the most vulnerable. The following report summarises the work we have undertaken between April 2020 and March 2021.</a:t>
            </a:r>
          </a:p>
        </p:txBody>
      </p:sp>
      <p:sp>
        <p:nvSpPr>
          <p:cNvPr id="4" name="TextBox 3">
            <a:extLst>
              <a:ext uri="{FF2B5EF4-FFF2-40B4-BE49-F238E27FC236}">
                <a16:creationId xmlns:a16="http://schemas.microsoft.com/office/drawing/2014/main" id="{998E4583-D173-4C10-8000-1C621D5DEC20}"/>
              </a:ext>
            </a:extLst>
          </p:cNvPr>
          <p:cNvSpPr txBox="1"/>
          <p:nvPr/>
        </p:nvSpPr>
        <p:spPr>
          <a:xfrm>
            <a:off x="514340" y="2778496"/>
            <a:ext cx="5664777" cy="2154436"/>
          </a:xfrm>
          <a:prstGeom prst="rect">
            <a:avLst/>
          </a:prstGeom>
          <a:noFill/>
        </p:spPr>
        <p:txBody>
          <a:bodyPr wrap="square" rtlCol="0">
            <a:spAutoFit/>
          </a:bodyPr>
          <a:lstStyle/>
          <a:p>
            <a:r>
              <a:rPr lang="en-GB" sz="1400" b="1" dirty="0"/>
              <a:t>Finance</a:t>
            </a:r>
          </a:p>
          <a:p>
            <a:pPr algn="just"/>
            <a:r>
              <a:rPr lang="en-GB" sz="1200" dirty="0"/>
              <a:t>The precept for 2020/21 remained at £17,250. Your precept is collected by East Cambridgeshire District Council (ECDC) and included in your Council Tax payments.   Precept is the money Little Thetford Parish Council (LTPC) requests to carry out their statutory duties and other responsibilities.  </a:t>
            </a:r>
          </a:p>
          <a:p>
            <a:pPr algn="just"/>
            <a:endParaRPr lang="en-GB" sz="1200" dirty="0"/>
          </a:p>
          <a:p>
            <a:pPr algn="just"/>
            <a:r>
              <a:rPr lang="en-GB" sz="1200" dirty="0"/>
              <a:t>During the year we also received Community Infrastructure Levy money (CIL) of £7894 to be used towards  ‘infrastructure’ projects within our village. CIL is a charge levied by Local Authorities (ECDC) on new developments in our village to help deliver and improve infrastructure needed to support the new houses. The amount of this levy received by the Parish Council is set by ECDC.</a:t>
            </a:r>
          </a:p>
        </p:txBody>
      </p:sp>
      <p:sp>
        <p:nvSpPr>
          <p:cNvPr id="6" name="TextBox 5">
            <a:extLst>
              <a:ext uri="{FF2B5EF4-FFF2-40B4-BE49-F238E27FC236}">
                <a16:creationId xmlns:a16="http://schemas.microsoft.com/office/drawing/2014/main" id="{82BABEE3-914B-4537-A1F0-612A9708FB21}"/>
              </a:ext>
            </a:extLst>
          </p:cNvPr>
          <p:cNvSpPr txBox="1"/>
          <p:nvPr/>
        </p:nvSpPr>
        <p:spPr>
          <a:xfrm>
            <a:off x="521329" y="4926601"/>
            <a:ext cx="5664777" cy="861774"/>
          </a:xfrm>
          <a:prstGeom prst="rect">
            <a:avLst/>
          </a:prstGeom>
          <a:noFill/>
        </p:spPr>
        <p:txBody>
          <a:bodyPr wrap="square" rtlCol="0">
            <a:spAutoFit/>
          </a:bodyPr>
          <a:lstStyle/>
          <a:p>
            <a:pPr algn="just"/>
            <a:r>
              <a:rPr lang="en-GB" sz="1400" b="1" dirty="0"/>
              <a:t>Council Personnel</a:t>
            </a:r>
          </a:p>
          <a:p>
            <a:pPr algn="just"/>
            <a:r>
              <a:rPr lang="en-GB" sz="1200" dirty="0"/>
              <a:t>Our Locum Clerk Libby White carried out a fantastic job ensuring the smooth running of the Parish Council during 2020/2021. We said goodbye to her in February 2021 after the successful recruitment of our new Clerk Amy Jacklin.</a:t>
            </a:r>
          </a:p>
        </p:txBody>
      </p:sp>
      <p:sp>
        <p:nvSpPr>
          <p:cNvPr id="12" name="Rectangle 11">
            <a:extLst>
              <a:ext uri="{FF2B5EF4-FFF2-40B4-BE49-F238E27FC236}">
                <a16:creationId xmlns:a16="http://schemas.microsoft.com/office/drawing/2014/main" id="{F0272B43-D35A-4F6C-BDB1-02D1093EC6AF}"/>
              </a:ext>
            </a:extLst>
          </p:cNvPr>
          <p:cNvSpPr/>
          <p:nvPr/>
        </p:nvSpPr>
        <p:spPr>
          <a:xfrm>
            <a:off x="533380" y="5827590"/>
            <a:ext cx="5829314" cy="1415772"/>
          </a:xfrm>
          <a:prstGeom prst="rect">
            <a:avLst/>
          </a:prstGeom>
        </p:spPr>
        <p:txBody>
          <a:bodyPr wrap="square">
            <a:spAutoFit/>
          </a:bodyPr>
          <a:lstStyle/>
          <a:p>
            <a:r>
              <a:rPr lang="en-GB" sz="1400" b="1" dirty="0"/>
              <a:t>More information within the report…</a:t>
            </a:r>
          </a:p>
          <a:p>
            <a:pPr algn="just"/>
            <a:r>
              <a:rPr lang="en-GB" sz="1200" dirty="0"/>
              <a:t>In conclusion I would like to take this opportunity to thank my fellow Councillors (past and present) Councillor Sarah Parish who stepped down and was replaced by Councillor Stephen Lamb, council staff and volunteers within the village for all their time and ongoing hard work during this very difficult year.</a:t>
            </a:r>
          </a:p>
          <a:p>
            <a:endParaRPr lang="en-GB" sz="1200" dirty="0"/>
          </a:p>
          <a:p>
            <a:r>
              <a:rPr lang="en-GB" sz="1200" b="1" dirty="0"/>
              <a:t>Councillor Graham James, </a:t>
            </a:r>
            <a:r>
              <a:rPr lang="en-GB" sz="1200" b="1" i="1" dirty="0"/>
              <a:t>Chairman</a:t>
            </a:r>
          </a:p>
        </p:txBody>
      </p:sp>
      <p:pic>
        <p:nvPicPr>
          <p:cNvPr id="14" name="Picture 13" descr="A close up of a sign&#10;&#10;Description automatically generated">
            <a:extLst>
              <a:ext uri="{FF2B5EF4-FFF2-40B4-BE49-F238E27FC236}">
                <a16:creationId xmlns:a16="http://schemas.microsoft.com/office/drawing/2014/main" id="{E0016B6F-B6EE-484D-A6BF-01C0FF3870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7909" y="130878"/>
            <a:ext cx="1276686" cy="1407370"/>
          </a:xfrm>
          <a:prstGeom prst="rect">
            <a:avLst/>
          </a:prstGeom>
          <a:ln>
            <a:noFill/>
          </a:ln>
          <a:effectLst>
            <a:softEdge rad="112500"/>
          </a:effectLst>
        </p:spPr>
      </p:pic>
      <p:sp>
        <p:nvSpPr>
          <p:cNvPr id="9" name="TextBox 8">
            <a:extLst>
              <a:ext uri="{FF2B5EF4-FFF2-40B4-BE49-F238E27FC236}">
                <a16:creationId xmlns:a16="http://schemas.microsoft.com/office/drawing/2014/main" id="{CE37303B-0BED-40FC-9CF0-969F71350FF9}"/>
              </a:ext>
            </a:extLst>
          </p:cNvPr>
          <p:cNvSpPr txBox="1"/>
          <p:nvPr/>
        </p:nvSpPr>
        <p:spPr>
          <a:xfrm>
            <a:off x="540705" y="7282578"/>
            <a:ext cx="5730555" cy="2031325"/>
          </a:xfrm>
          <a:prstGeom prst="rect">
            <a:avLst/>
          </a:prstGeom>
          <a:noFill/>
        </p:spPr>
        <p:txBody>
          <a:bodyPr wrap="square">
            <a:spAutoFit/>
          </a:bodyPr>
          <a:lstStyle/>
          <a:p>
            <a:r>
              <a:rPr kumimoji="0" lang="en-GB" sz="1800" b="1" i="0" u="none" strike="noStrike" kern="1200" cap="none" spc="0" normalizeH="0" baseline="0" noProof="0" dirty="0">
                <a:ln>
                  <a:noFill/>
                </a:ln>
                <a:solidFill>
                  <a:prstClr val="black"/>
                </a:solidFill>
                <a:effectLst/>
                <a:uLnTx/>
                <a:uFillTx/>
                <a:latin typeface="Calibri Light" panose="020F0302020204030204"/>
                <a:ea typeface="+mj-ea"/>
                <a:cs typeface="+mj-cs"/>
              </a:rPr>
              <a:t>What Does a Parish Council Do?</a:t>
            </a:r>
            <a:br>
              <a:rPr kumimoji="0" lang="en-GB" sz="18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t>Parish Councils play a vital role in obtaining and representing the views of its community and are consulted by other public authorities including District and County Council, Health Authorities, Government departments on a variety of issues which may affect the parish.</a:t>
            </a:r>
            <a:b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br>
            <a:b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br>
            <a: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t>Decisions are taken by the Councillors at legally convened meetings which are open to the public, </a:t>
            </a:r>
            <a:r>
              <a:rPr lang="en-GB" sz="1200" dirty="0">
                <a:solidFill>
                  <a:prstClr val="black"/>
                </a:solidFill>
                <a:latin typeface="Calibri" panose="020F0502020204030204"/>
                <a:ea typeface="+mj-ea"/>
                <a:cs typeface="+mj-cs"/>
              </a:rPr>
              <a:t>and</a:t>
            </a:r>
            <a:r>
              <a:rPr kumimoji="0" lang="en-GB" sz="1200" b="0" i="0" u="none" strike="noStrike" kern="1200" cap="none" spc="0" normalizeH="0" baseline="0" noProof="0" dirty="0">
                <a:ln>
                  <a:noFill/>
                </a:ln>
                <a:solidFill>
                  <a:prstClr val="black"/>
                </a:solidFill>
                <a:effectLst/>
                <a:uLnTx/>
                <a:uFillTx/>
                <a:latin typeface="Calibri" panose="020F0502020204030204"/>
                <a:ea typeface="+mj-ea"/>
                <a:cs typeface="+mj-cs"/>
              </a:rPr>
              <a:t> were all held online during the COVID lockdown period.  Agendas are displayed on the noticeboard and the parish council website.  Minutes of meetings are also displayed on the website.</a:t>
            </a:r>
            <a:endParaRPr lang="en-GB" dirty="0"/>
          </a:p>
        </p:txBody>
      </p:sp>
    </p:spTree>
    <p:extLst>
      <p:ext uri="{BB962C8B-B14F-4D97-AF65-F5344CB8AC3E}">
        <p14:creationId xmlns:p14="http://schemas.microsoft.com/office/powerpoint/2010/main" val="170103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5A36-EC28-4AD1-83E7-CD1AC3BE49D4}"/>
              </a:ext>
            </a:extLst>
          </p:cNvPr>
          <p:cNvSpPr>
            <a:spLocks noGrp="1"/>
          </p:cNvSpPr>
          <p:nvPr>
            <p:ph type="title"/>
          </p:nvPr>
        </p:nvSpPr>
        <p:spPr>
          <a:xfrm>
            <a:off x="-6198254" y="1078734"/>
            <a:ext cx="5915025" cy="1796696"/>
          </a:xfrm>
        </p:spPr>
        <p:txBody>
          <a:bodyPr>
            <a:normAutofit/>
          </a:bodyPr>
          <a:lstStyle/>
          <a:p>
            <a:pPr>
              <a:lnSpc>
                <a:spcPct val="100000"/>
              </a:lnSpc>
            </a:pPr>
            <a:endParaRPr lang="en-GB" sz="1200" dirty="0"/>
          </a:p>
        </p:txBody>
      </p:sp>
      <p:sp>
        <p:nvSpPr>
          <p:cNvPr id="3" name="Content Placeholder 2">
            <a:extLst>
              <a:ext uri="{FF2B5EF4-FFF2-40B4-BE49-F238E27FC236}">
                <a16:creationId xmlns:a16="http://schemas.microsoft.com/office/drawing/2014/main" id="{2FD22824-A1C4-43CE-A8A7-E8EE54D23A6E}"/>
              </a:ext>
            </a:extLst>
          </p:cNvPr>
          <p:cNvSpPr>
            <a:spLocks noGrp="1"/>
          </p:cNvSpPr>
          <p:nvPr>
            <p:ph idx="1"/>
          </p:nvPr>
        </p:nvSpPr>
        <p:spPr>
          <a:xfrm>
            <a:off x="538723" y="614454"/>
            <a:ext cx="5767948" cy="8959851"/>
          </a:xfrm>
          <a:noFill/>
          <a:ln w="28575">
            <a:solidFill>
              <a:srgbClr val="0070C0"/>
            </a:solidFill>
          </a:ln>
        </p:spPr>
        <p:txBody>
          <a:bodyPr>
            <a:normAutofit lnSpcReduction="10000"/>
          </a:bodyPr>
          <a:lstStyle/>
          <a:p>
            <a:pPr marL="0" indent="0">
              <a:lnSpc>
                <a:spcPct val="100000"/>
              </a:lnSpc>
              <a:buNone/>
            </a:pPr>
            <a:r>
              <a:rPr lang="en-GB" sz="1600" b="1" dirty="0"/>
              <a:t>Other Work</a:t>
            </a:r>
          </a:p>
          <a:p>
            <a:pPr marL="0" indent="0">
              <a:lnSpc>
                <a:spcPct val="100000"/>
              </a:lnSpc>
              <a:buNone/>
            </a:pPr>
            <a:r>
              <a:rPr lang="en-GB" sz="1050" b="1" i="1" dirty="0"/>
              <a:t>What have we been doing?  Where has your money been spent?  How have we contributed to the parish of Little Thetford?</a:t>
            </a:r>
          </a:p>
          <a:p>
            <a:pPr algn="just">
              <a:lnSpc>
                <a:spcPct val="100000"/>
              </a:lnSpc>
            </a:pPr>
            <a:r>
              <a:rPr lang="en-GB" sz="1050" b="1" dirty="0"/>
              <a:t>7 unpaid elected/co-opted Councillors  ‘</a:t>
            </a:r>
            <a:r>
              <a:rPr lang="en-GB" sz="1050" b="1" i="1" dirty="0"/>
              <a:t>hold a seat in public office</a:t>
            </a:r>
            <a:r>
              <a:rPr lang="en-GB" sz="1050" b="1" dirty="0"/>
              <a:t>’ attend at least 12 meetings per year, held on the second Wednesday of each month. </a:t>
            </a:r>
          </a:p>
          <a:p>
            <a:pPr algn="just">
              <a:lnSpc>
                <a:spcPct val="100000"/>
              </a:lnSpc>
            </a:pPr>
            <a:r>
              <a:rPr lang="en-GB" sz="1050" b="1" dirty="0"/>
              <a:t>Comments on (but does not decide) planning applications within the parish and neighbouring parishes where there may be an impact on the village.  Over the year 30 planning applications have been considered at full council meetings.</a:t>
            </a:r>
          </a:p>
          <a:p>
            <a:pPr algn="just">
              <a:lnSpc>
                <a:spcPct val="100000"/>
              </a:lnSpc>
            </a:pPr>
            <a:r>
              <a:rPr lang="en-GB" sz="1050" b="1" dirty="0"/>
              <a:t>We maintain the play area on Cowslip Drive and various areas of Public Open Space for the benefit of the residents of the village. </a:t>
            </a:r>
          </a:p>
          <a:p>
            <a:pPr algn="just">
              <a:lnSpc>
                <a:spcPct val="100000"/>
              </a:lnSpc>
            </a:pPr>
            <a:r>
              <a:rPr lang="en-GB" sz="1050" b="1" dirty="0"/>
              <a:t>We were awarded 2 grants in 2020. One of £5000 was awarded by ECDC to help with COVID support  and the other £5700 from a Lottery Grant to be spent on the conservation area. The majority of the Lottery Grant has been invested in new benches and picnic tables, which are regularly enjoyed by the parish.</a:t>
            </a:r>
          </a:p>
          <a:p>
            <a:pPr algn="just">
              <a:lnSpc>
                <a:spcPct val="100000"/>
              </a:lnSpc>
            </a:pPr>
            <a:r>
              <a:rPr lang="en-GB" sz="1050" b="1" dirty="0"/>
              <a:t>The cemetery on The Wyches is managed and maintained by us with the cemetery extension being completed in 2020.  Sadly there have been 2 burials in the cemetery during the year. </a:t>
            </a:r>
          </a:p>
          <a:p>
            <a:pPr algn="just">
              <a:lnSpc>
                <a:spcPct val="100000"/>
              </a:lnSpc>
            </a:pPr>
            <a:r>
              <a:rPr lang="en-GB" sz="1050" b="1" dirty="0"/>
              <a:t>Maintain the verges on behalf of Cambridgeshire County Council.</a:t>
            </a:r>
          </a:p>
          <a:p>
            <a:pPr algn="just">
              <a:lnSpc>
                <a:spcPct val="100000"/>
              </a:lnSpc>
            </a:pPr>
            <a:r>
              <a:rPr lang="en-GB" sz="1050" b="1" dirty="0"/>
              <a:t>Provides and maintains the bus shelter, benches and noticeboard.</a:t>
            </a:r>
          </a:p>
          <a:p>
            <a:pPr algn="just">
              <a:lnSpc>
                <a:spcPct val="100000"/>
              </a:lnSpc>
            </a:pPr>
            <a:r>
              <a:rPr lang="en-GB" sz="1050" b="1" dirty="0"/>
              <a:t>Works with East Cambridgeshire District Council to provide litter and dog bins.</a:t>
            </a:r>
          </a:p>
          <a:p>
            <a:pPr algn="just">
              <a:lnSpc>
                <a:spcPct val="100000"/>
              </a:lnSpc>
            </a:pPr>
            <a:r>
              <a:rPr lang="en-GB" sz="1050" b="1" dirty="0"/>
              <a:t>A tree survey has been carried out on the parishes 489 trees, providing the basis for a maintenance plan of work to be carried out.</a:t>
            </a:r>
          </a:p>
          <a:p>
            <a:pPr algn="just">
              <a:lnSpc>
                <a:spcPct val="100000"/>
              </a:lnSpc>
            </a:pPr>
            <a:r>
              <a:rPr lang="en-GB" sz="1050" b="1" dirty="0"/>
              <a:t>400+ trees (Oak, Blackthorn, Hawthorn, Silver Birch, Rowan and Hazel) donated from The Woodland Trust have been planted in the conservation area.</a:t>
            </a:r>
          </a:p>
          <a:p>
            <a:pPr algn="just">
              <a:lnSpc>
                <a:spcPct val="100000"/>
              </a:lnSpc>
            </a:pPr>
            <a:r>
              <a:rPr lang="en-GB" sz="1050" b="1" dirty="0"/>
              <a:t>Following the flooding that happened in the parish in December 2020, a report has been conducted and work has begun to address some of the issues that will prevent future flooding. </a:t>
            </a:r>
          </a:p>
          <a:p>
            <a:pPr algn="just">
              <a:lnSpc>
                <a:spcPct val="100000"/>
              </a:lnSpc>
            </a:pPr>
            <a:r>
              <a:rPr lang="en-GB" sz="1050" b="1" dirty="0"/>
              <a:t>The parish has reviewed the way in which it responds to planning applications in particular where the parish wishes to object, a much more detailed rationale is sent to ECDC, this is showing dividends.  The parish responded to one in particular, the dualling of the A10. The parish held a public meeting and wrote a report to ECDC about the concerns that were raised. We are looking forward to the specific proposals within the next couple of months.</a:t>
            </a:r>
          </a:p>
          <a:p>
            <a:pPr algn="just">
              <a:lnSpc>
                <a:spcPct val="100000"/>
              </a:lnSpc>
            </a:pPr>
            <a:r>
              <a:rPr lang="en-GB" sz="1050" b="1" dirty="0"/>
              <a:t>The contract for the village gardening and maintenance has been renewed for another 3 years.</a:t>
            </a:r>
          </a:p>
          <a:p>
            <a:pPr algn="just">
              <a:lnSpc>
                <a:spcPct val="100000"/>
              </a:lnSpc>
            </a:pPr>
            <a:r>
              <a:rPr lang="en-GB" sz="1050" b="1" dirty="0"/>
              <a:t>Large improvements have been made in the conservation area in regards to the gardening  and clearing the space so it can be enjoyed by the parishioners.</a:t>
            </a:r>
          </a:p>
          <a:p>
            <a:pPr algn="just">
              <a:lnSpc>
                <a:spcPct val="100000"/>
              </a:lnSpc>
            </a:pPr>
            <a:endParaRPr lang="en-GB" sz="1050" dirty="0"/>
          </a:p>
          <a:p>
            <a:pPr>
              <a:lnSpc>
                <a:spcPct val="100000"/>
              </a:lnSpc>
            </a:pPr>
            <a:endParaRPr lang="en-GB" sz="105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prstClr val="black"/>
                </a:solidFill>
                <a:effectLst/>
                <a:uLnTx/>
                <a:uFillTx/>
                <a:ea typeface="+mn-ea"/>
                <a:cs typeface="+mn-cs"/>
              </a:rPr>
              <a:t>Future Work-</a:t>
            </a:r>
            <a:r>
              <a:rPr lang="en-GB" sz="1400" b="1" dirty="0">
                <a:solidFill>
                  <a:prstClr val="black"/>
                </a:solidFill>
              </a:rPr>
              <a:t> </a:t>
            </a:r>
            <a:r>
              <a:rPr kumimoji="0" lang="en-GB" sz="1400" b="1" i="1" u="none" strike="noStrike" kern="1200" cap="none" spc="0" normalizeH="0" baseline="0" noProof="0" dirty="0">
                <a:ln>
                  <a:noFill/>
                </a:ln>
                <a:solidFill>
                  <a:prstClr val="black"/>
                </a:solidFill>
                <a:effectLst/>
                <a:uLnTx/>
                <a:uFillTx/>
                <a:ea typeface="+mn-ea"/>
                <a:cs typeface="+mn-cs"/>
              </a:rPr>
              <a:t>What are we working on going forward?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050" b="1" i="1" u="none" strike="noStrike" kern="1200" cap="none" spc="0" normalizeH="0" baseline="0" noProof="0" dirty="0">
              <a:ln>
                <a:noFill/>
              </a:ln>
              <a:solidFill>
                <a:prstClr val="black"/>
              </a:solidFill>
              <a:effectLst/>
              <a:uLnTx/>
              <a:uFillTx/>
              <a:ea typeface="+mn-ea"/>
              <a:cs typeface="+mn-cs"/>
            </a:endParaRP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The Playpark upgrade has been finalised on Cowslip Drive. Work will start when funding has been confirmed.</a:t>
            </a: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‘New life on the Old West’ project will be starting which is a project to create a series of small scale habitat improvements within Little Thetford.</a:t>
            </a: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Refurbishments to the fences and installation of new gates that surround the carpark next </a:t>
            </a:r>
            <a:r>
              <a:rPr lang="en-GB" sz="1050" b="1" i="1" dirty="0">
                <a:solidFill>
                  <a:prstClr val="black"/>
                </a:solidFill>
              </a:rPr>
              <a:t>to </a:t>
            </a:r>
            <a:r>
              <a:rPr kumimoji="0" lang="en-GB" sz="1050" b="1" i="1" u="none" strike="noStrike" kern="1200" cap="none" spc="0" normalizeH="0" baseline="0" noProof="0" dirty="0">
                <a:ln>
                  <a:noFill/>
                </a:ln>
                <a:solidFill>
                  <a:prstClr val="black"/>
                </a:solidFill>
                <a:effectLst/>
                <a:uLnTx/>
                <a:uFillTx/>
                <a:ea typeface="+mn-ea"/>
                <a:cs typeface="+mn-cs"/>
              </a:rPr>
              <a:t>the village hall</a:t>
            </a:r>
            <a:r>
              <a:rPr lang="en-GB" sz="1050" b="1" i="1" dirty="0">
                <a:solidFill>
                  <a:prstClr val="black"/>
                </a:solidFill>
              </a:rPr>
              <a:t>.</a:t>
            </a: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 Cemetery records review and digitalising of the records.</a:t>
            </a:r>
          </a:p>
          <a:p>
            <a:pPr defTabSz="457200">
              <a:lnSpc>
                <a:spcPct val="100000"/>
              </a:lnSpc>
              <a:spcBef>
                <a:spcPts val="0"/>
              </a:spcBef>
              <a:defRPr/>
            </a:pPr>
            <a:r>
              <a:rPr kumimoji="0" lang="en-GB" sz="1050" b="1" i="1" u="none" strike="noStrike" kern="1200" cap="none" spc="0" normalizeH="0" baseline="0" noProof="0" dirty="0">
                <a:ln>
                  <a:noFill/>
                </a:ln>
                <a:solidFill>
                  <a:prstClr val="black"/>
                </a:solidFill>
                <a:effectLst/>
                <a:uLnTx/>
                <a:uFillTx/>
                <a:ea typeface="+mn-ea"/>
                <a:cs typeface="+mn-cs"/>
              </a:rPr>
              <a:t>Refurbishment to the cemetery gates, upgraded noticeboards and  improvements to the original pathway.</a:t>
            </a:r>
          </a:p>
          <a:p>
            <a:pPr>
              <a:lnSpc>
                <a:spcPct val="100000"/>
              </a:lnSpc>
            </a:pPr>
            <a:endParaRPr lang="en-GB" sz="1000" dirty="0"/>
          </a:p>
          <a:p>
            <a:pPr>
              <a:lnSpc>
                <a:spcPct val="100000"/>
              </a:lnSpc>
            </a:pPr>
            <a:endParaRPr lang="en-GB" sz="1000" dirty="0"/>
          </a:p>
          <a:p>
            <a:pPr>
              <a:lnSpc>
                <a:spcPct val="100000"/>
              </a:lnSpc>
            </a:pPr>
            <a:endParaRPr lang="en-GB" sz="1000" dirty="0"/>
          </a:p>
          <a:p>
            <a:pPr>
              <a:lnSpc>
                <a:spcPct val="100000"/>
              </a:lnSpc>
            </a:pPr>
            <a:endParaRPr lang="en-GB" sz="1000" dirty="0"/>
          </a:p>
          <a:p>
            <a:pPr>
              <a:lnSpc>
                <a:spcPct val="100000"/>
              </a:lnSpc>
            </a:pPr>
            <a:endParaRPr lang="en-GB" sz="1000" dirty="0"/>
          </a:p>
          <a:p>
            <a:pPr>
              <a:lnSpc>
                <a:spcPct val="100000"/>
              </a:lnSpc>
            </a:pPr>
            <a:endParaRPr lang="en-GB" sz="1200" dirty="0"/>
          </a:p>
          <a:p>
            <a:pPr>
              <a:lnSpc>
                <a:spcPct val="100000"/>
              </a:lnSpc>
            </a:pPr>
            <a:endParaRPr lang="en-GB" sz="1200" dirty="0"/>
          </a:p>
          <a:p>
            <a:pPr>
              <a:lnSpc>
                <a:spcPct val="100000"/>
              </a:lnSpc>
            </a:pPr>
            <a:endParaRPr lang="en-GB" sz="1200" dirty="0"/>
          </a:p>
          <a:p>
            <a:pPr>
              <a:lnSpc>
                <a:spcPct val="100000"/>
              </a:lnSpc>
            </a:pPr>
            <a:endParaRPr lang="en-GB" sz="1200" dirty="0"/>
          </a:p>
          <a:p>
            <a:pPr marL="0" indent="0">
              <a:lnSpc>
                <a:spcPct val="100000"/>
              </a:lnSpc>
              <a:buNone/>
            </a:pPr>
            <a:endParaRPr lang="en-GB" sz="1200" dirty="0"/>
          </a:p>
          <a:p>
            <a:pPr>
              <a:lnSpc>
                <a:spcPct val="100000"/>
              </a:lnSpc>
            </a:pPr>
            <a:endParaRPr lang="en-GB" sz="1200" dirty="0"/>
          </a:p>
        </p:txBody>
      </p:sp>
    </p:spTree>
    <p:extLst>
      <p:ext uri="{BB962C8B-B14F-4D97-AF65-F5344CB8AC3E}">
        <p14:creationId xmlns:p14="http://schemas.microsoft.com/office/powerpoint/2010/main" val="60622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381B-A8E5-4F28-8C6C-9B295F88B3C2}"/>
              </a:ext>
            </a:extLst>
          </p:cNvPr>
          <p:cNvSpPr>
            <a:spLocks noGrp="1"/>
          </p:cNvSpPr>
          <p:nvPr>
            <p:ph type="title"/>
          </p:nvPr>
        </p:nvSpPr>
        <p:spPr>
          <a:xfrm>
            <a:off x="471488" y="394055"/>
            <a:ext cx="5980112" cy="645473"/>
          </a:xfrm>
        </p:spPr>
        <p:txBody>
          <a:bodyPr>
            <a:noAutofit/>
          </a:bodyPr>
          <a:lstStyle/>
          <a:p>
            <a:r>
              <a:rPr lang="en-GB" sz="1600" b="1" dirty="0"/>
              <a:t>Summary of Receipts and Payments for the year ended 31</a:t>
            </a:r>
            <a:r>
              <a:rPr lang="en-GB" sz="1600" b="1" baseline="30000" dirty="0"/>
              <a:t>st</a:t>
            </a:r>
            <a:r>
              <a:rPr lang="en-GB" sz="1600" b="1" dirty="0"/>
              <a:t> March 2021</a:t>
            </a:r>
          </a:p>
        </p:txBody>
      </p:sp>
      <p:graphicFrame>
        <p:nvGraphicFramePr>
          <p:cNvPr id="6" name="Table 6">
            <a:extLst>
              <a:ext uri="{FF2B5EF4-FFF2-40B4-BE49-F238E27FC236}">
                <a16:creationId xmlns:a16="http://schemas.microsoft.com/office/drawing/2014/main" id="{CA808230-DEDF-49D5-BDDB-C1DAE18244AC}"/>
              </a:ext>
            </a:extLst>
          </p:cNvPr>
          <p:cNvGraphicFramePr>
            <a:graphicFrameLocks noGrp="1"/>
          </p:cNvGraphicFramePr>
          <p:nvPr>
            <p:extLst>
              <p:ext uri="{D42A27DB-BD31-4B8C-83A1-F6EECF244321}">
                <p14:modId xmlns:p14="http://schemas.microsoft.com/office/powerpoint/2010/main" val="462947374"/>
              </p:ext>
            </p:extLst>
          </p:nvPr>
        </p:nvGraphicFramePr>
        <p:xfrm>
          <a:off x="255587" y="827761"/>
          <a:ext cx="3902714" cy="6405401"/>
        </p:xfrm>
        <a:graphic>
          <a:graphicData uri="http://schemas.openxmlformats.org/drawingml/2006/table">
            <a:tbl>
              <a:tblPr firstRow="1" bandRow="1">
                <a:tableStyleId>{69CF1AB2-1976-4502-BF36-3FF5EA218861}</a:tableStyleId>
              </a:tblPr>
              <a:tblGrid>
                <a:gridCol w="793530">
                  <a:extLst>
                    <a:ext uri="{9D8B030D-6E8A-4147-A177-3AD203B41FA5}">
                      <a16:colId xmlns:a16="http://schemas.microsoft.com/office/drawing/2014/main" val="964741984"/>
                    </a:ext>
                  </a:extLst>
                </a:gridCol>
                <a:gridCol w="2263244">
                  <a:extLst>
                    <a:ext uri="{9D8B030D-6E8A-4147-A177-3AD203B41FA5}">
                      <a16:colId xmlns:a16="http://schemas.microsoft.com/office/drawing/2014/main" val="1887531968"/>
                    </a:ext>
                  </a:extLst>
                </a:gridCol>
                <a:gridCol w="845940">
                  <a:extLst>
                    <a:ext uri="{9D8B030D-6E8A-4147-A177-3AD203B41FA5}">
                      <a16:colId xmlns:a16="http://schemas.microsoft.com/office/drawing/2014/main" val="1722823675"/>
                    </a:ext>
                  </a:extLst>
                </a:gridCol>
              </a:tblGrid>
              <a:tr h="0">
                <a:tc>
                  <a:txBody>
                    <a:bodyPr/>
                    <a:lstStyle/>
                    <a:p>
                      <a:r>
                        <a:rPr lang="en-GB" sz="1200" dirty="0"/>
                        <a:t>31</a:t>
                      </a:r>
                      <a:r>
                        <a:rPr lang="en-GB" sz="1200" baseline="30000" dirty="0"/>
                        <a:t>MAR20</a:t>
                      </a:r>
                      <a:endParaRPr lang="en-GB" sz="1200" dirty="0"/>
                    </a:p>
                  </a:txBody>
                  <a:tcPr/>
                </a:tc>
                <a:tc>
                  <a:txBody>
                    <a:bodyPr/>
                    <a:lstStyle/>
                    <a:p>
                      <a:endParaRPr lang="en-GB" sz="1200" dirty="0"/>
                    </a:p>
                  </a:txBody>
                  <a:tcPr/>
                </a:tc>
                <a:tc>
                  <a:txBody>
                    <a:bodyPr/>
                    <a:lstStyle/>
                    <a:p>
                      <a:pPr algn="r"/>
                      <a:r>
                        <a:rPr lang="en-GB" sz="1200" dirty="0"/>
                        <a:t>31</a:t>
                      </a:r>
                      <a:r>
                        <a:rPr lang="en-GB" sz="1200" baseline="30000" dirty="0"/>
                        <a:t>MAR21</a:t>
                      </a:r>
                      <a:endParaRPr lang="en-GB" sz="1200" dirty="0"/>
                    </a:p>
                  </a:txBody>
                  <a:tcPr/>
                </a:tc>
                <a:extLst>
                  <a:ext uri="{0D108BD9-81ED-4DB2-BD59-A6C34878D82A}">
                    <a16:rowId xmlns:a16="http://schemas.microsoft.com/office/drawing/2014/main" val="2203705929"/>
                  </a:ext>
                </a:extLst>
              </a:tr>
              <a:tr h="254552">
                <a:tc>
                  <a:txBody>
                    <a:bodyPr/>
                    <a:lstStyle/>
                    <a:p>
                      <a:pPr algn="r"/>
                      <a:r>
                        <a:rPr lang="en-GB" sz="1200" dirty="0"/>
                        <a:t>48097.00</a:t>
                      </a:r>
                    </a:p>
                  </a:txBody>
                  <a:tcPr/>
                </a:tc>
                <a:tc>
                  <a:txBody>
                    <a:bodyPr/>
                    <a:lstStyle/>
                    <a:p>
                      <a:r>
                        <a:rPr lang="en-GB" sz="1200" dirty="0"/>
                        <a:t>Opening Balance</a:t>
                      </a:r>
                    </a:p>
                  </a:txBody>
                  <a:tcPr/>
                </a:tc>
                <a:tc>
                  <a:txBody>
                    <a:bodyPr/>
                    <a:lstStyle/>
                    <a:p>
                      <a:pPr algn="r"/>
                      <a:r>
                        <a:rPr lang="en-GB" sz="1200" dirty="0"/>
                        <a:t>73904</a:t>
                      </a:r>
                    </a:p>
                  </a:txBody>
                  <a:tcPr/>
                </a:tc>
                <a:extLst>
                  <a:ext uri="{0D108BD9-81ED-4DB2-BD59-A6C34878D82A}">
                    <a16:rowId xmlns:a16="http://schemas.microsoft.com/office/drawing/2014/main" val="3256199828"/>
                  </a:ext>
                </a:extLst>
              </a:tr>
              <a:tr h="254552">
                <a:tc>
                  <a:txBody>
                    <a:bodyPr/>
                    <a:lstStyle/>
                    <a:p>
                      <a:pPr algn="r"/>
                      <a:endParaRPr lang="en-GB" sz="1200" dirty="0"/>
                    </a:p>
                  </a:txBody>
                  <a:tcPr/>
                </a:tc>
                <a:tc>
                  <a:txBody>
                    <a:bodyPr/>
                    <a:lstStyle/>
                    <a:p>
                      <a:r>
                        <a:rPr lang="en-GB" sz="1200" b="1" dirty="0"/>
                        <a:t>Income</a:t>
                      </a:r>
                      <a:r>
                        <a:rPr lang="en-GB" sz="1200" dirty="0"/>
                        <a:t> </a:t>
                      </a:r>
                    </a:p>
                  </a:txBody>
                  <a:tcPr/>
                </a:tc>
                <a:tc>
                  <a:txBody>
                    <a:bodyPr/>
                    <a:lstStyle/>
                    <a:p>
                      <a:endParaRPr lang="en-GB" sz="1200" dirty="0"/>
                    </a:p>
                  </a:txBody>
                  <a:tcPr/>
                </a:tc>
                <a:extLst>
                  <a:ext uri="{0D108BD9-81ED-4DB2-BD59-A6C34878D82A}">
                    <a16:rowId xmlns:a16="http://schemas.microsoft.com/office/drawing/2014/main" val="1707172504"/>
                  </a:ext>
                </a:extLst>
              </a:tr>
              <a:tr h="278921">
                <a:tc>
                  <a:txBody>
                    <a:bodyPr/>
                    <a:lstStyle/>
                    <a:p>
                      <a:pPr marL="0" lvl="0" indent="-160337" algn="r"/>
                      <a:r>
                        <a:rPr lang="en-GB" sz="1200" dirty="0"/>
                        <a:t>17250</a:t>
                      </a:r>
                    </a:p>
                  </a:txBody>
                  <a:tcPr/>
                </a:tc>
                <a:tc>
                  <a:txBody>
                    <a:bodyPr/>
                    <a:lstStyle/>
                    <a:p>
                      <a:pPr marL="0" lvl="0" indent="-160337"/>
                      <a:r>
                        <a:rPr lang="en-GB" sz="1200" dirty="0"/>
                        <a:t>Precept</a:t>
                      </a:r>
                    </a:p>
                  </a:txBody>
                  <a:tcPr/>
                </a:tc>
                <a:tc>
                  <a:txBody>
                    <a:bodyPr/>
                    <a:lstStyle/>
                    <a:p>
                      <a:pPr algn="r"/>
                      <a:r>
                        <a:rPr lang="en-GB" sz="1200" dirty="0"/>
                        <a:t>17250</a:t>
                      </a:r>
                    </a:p>
                  </a:txBody>
                  <a:tcPr/>
                </a:tc>
                <a:extLst>
                  <a:ext uri="{0D108BD9-81ED-4DB2-BD59-A6C34878D82A}">
                    <a16:rowId xmlns:a16="http://schemas.microsoft.com/office/drawing/2014/main" val="1666367992"/>
                  </a:ext>
                </a:extLst>
              </a:tr>
              <a:tr h="254552">
                <a:tc>
                  <a:txBody>
                    <a:bodyPr/>
                    <a:lstStyle/>
                    <a:p>
                      <a:pPr marL="0" lvl="0" indent="-160337" algn="r"/>
                      <a:r>
                        <a:rPr lang="en-GB" sz="1200" dirty="0"/>
                        <a:t>134.64</a:t>
                      </a:r>
                    </a:p>
                  </a:txBody>
                  <a:tcPr/>
                </a:tc>
                <a:tc>
                  <a:txBody>
                    <a:bodyPr/>
                    <a:lstStyle/>
                    <a:p>
                      <a:pPr marL="0" lvl="0" indent="-160337"/>
                      <a:r>
                        <a:rPr lang="en-GB" sz="1200" dirty="0"/>
                        <a:t>Bank Interest</a:t>
                      </a:r>
                    </a:p>
                  </a:txBody>
                  <a:tcPr/>
                </a:tc>
                <a:tc>
                  <a:txBody>
                    <a:bodyPr/>
                    <a:lstStyle/>
                    <a:p>
                      <a:pPr algn="r"/>
                      <a:r>
                        <a:rPr lang="en-GB" sz="1200" dirty="0"/>
                        <a:t>70.27</a:t>
                      </a:r>
                    </a:p>
                  </a:txBody>
                  <a:tcPr/>
                </a:tc>
                <a:extLst>
                  <a:ext uri="{0D108BD9-81ED-4DB2-BD59-A6C34878D82A}">
                    <a16:rowId xmlns:a16="http://schemas.microsoft.com/office/drawing/2014/main" val="1415248529"/>
                  </a:ext>
                </a:extLst>
              </a:tr>
              <a:tr h="254552">
                <a:tc>
                  <a:txBody>
                    <a:bodyPr/>
                    <a:lstStyle/>
                    <a:p>
                      <a:pPr marL="0" lvl="0" indent="-160337" algn="r"/>
                      <a:r>
                        <a:rPr lang="en-GB" sz="1200" dirty="0"/>
                        <a:t>461.00</a:t>
                      </a:r>
                    </a:p>
                  </a:txBody>
                  <a:tcPr/>
                </a:tc>
                <a:tc>
                  <a:txBody>
                    <a:bodyPr/>
                    <a:lstStyle/>
                    <a:p>
                      <a:pPr marL="0" lvl="0" indent="-160337"/>
                      <a:r>
                        <a:rPr lang="en-GB" sz="1200" dirty="0"/>
                        <a:t>Burial Income</a:t>
                      </a:r>
                    </a:p>
                  </a:txBody>
                  <a:tcPr/>
                </a:tc>
                <a:tc>
                  <a:txBody>
                    <a:bodyPr/>
                    <a:lstStyle/>
                    <a:p>
                      <a:pPr algn="r"/>
                      <a:r>
                        <a:rPr lang="en-GB" sz="1200" dirty="0"/>
                        <a:t>196.00</a:t>
                      </a:r>
                    </a:p>
                  </a:txBody>
                  <a:tcPr/>
                </a:tc>
                <a:extLst>
                  <a:ext uri="{0D108BD9-81ED-4DB2-BD59-A6C34878D82A}">
                    <a16:rowId xmlns:a16="http://schemas.microsoft.com/office/drawing/2014/main" val="3627216784"/>
                  </a:ext>
                </a:extLst>
              </a:tr>
              <a:tr h="254552">
                <a:tc>
                  <a:txBody>
                    <a:bodyPr/>
                    <a:lstStyle/>
                    <a:p>
                      <a:pPr marL="0" lvl="0" indent="-160337" algn="r"/>
                      <a:r>
                        <a:rPr lang="en-GB" sz="1200" dirty="0"/>
                        <a:t>2632.50</a:t>
                      </a:r>
                    </a:p>
                  </a:txBody>
                  <a:tcPr/>
                </a:tc>
                <a:tc>
                  <a:txBody>
                    <a:bodyPr/>
                    <a:lstStyle/>
                    <a:p>
                      <a:pPr marL="0" lvl="0" indent="-160337"/>
                      <a:r>
                        <a:rPr lang="en-GB" sz="1200" dirty="0"/>
                        <a:t>Grants</a:t>
                      </a:r>
                    </a:p>
                  </a:txBody>
                  <a:tcPr/>
                </a:tc>
                <a:tc>
                  <a:txBody>
                    <a:bodyPr/>
                    <a:lstStyle/>
                    <a:p>
                      <a:pPr algn="r"/>
                      <a:r>
                        <a:rPr lang="en-GB" sz="1200" dirty="0"/>
                        <a:t>11107.50</a:t>
                      </a:r>
                    </a:p>
                  </a:txBody>
                  <a:tcPr/>
                </a:tc>
                <a:extLst>
                  <a:ext uri="{0D108BD9-81ED-4DB2-BD59-A6C34878D82A}">
                    <a16:rowId xmlns:a16="http://schemas.microsoft.com/office/drawing/2014/main" val="58302458"/>
                  </a:ext>
                </a:extLst>
              </a:tr>
              <a:tr h="254552">
                <a:tc>
                  <a:txBody>
                    <a:bodyPr/>
                    <a:lstStyle/>
                    <a:p>
                      <a:pPr marL="0" lvl="0" indent="-160337" algn="r"/>
                      <a:r>
                        <a:rPr lang="en-GB" sz="1200" dirty="0"/>
                        <a:t>32675.09</a:t>
                      </a:r>
                    </a:p>
                  </a:txBody>
                  <a:tcPr/>
                </a:tc>
                <a:tc>
                  <a:txBody>
                    <a:bodyPr/>
                    <a:lstStyle/>
                    <a:p>
                      <a:pPr marL="0" lvl="0" indent="-160337"/>
                      <a:r>
                        <a:rPr lang="en-GB" sz="1200" dirty="0"/>
                        <a:t>CIL</a:t>
                      </a:r>
                    </a:p>
                  </a:txBody>
                  <a:tcPr/>
                </a:tc>
                <a:tc>
                  <a:txBody>
                    <a:bodyPr/>
                    <a:lstStyle/>
                    <a:p>
                      <a:pPr algn="r"/>
                      <a:r>
                        <a:rPr lang="en-GB" sz="1200" dirty="0"/>
                        <a:t>7894.29</a:t>
                      </a:r>
                    </a:p>
                  </a:txBody>
                  <a:tcPr/>
                </a:tc>
                <a:extLst>
                  <a:ext uri="{0D108BD9-81ED-4DB2-BD59-A6C34878D82A}">
                    <a16:rowId xmlns:a16="http://schemas.microsoft.com/office/drawing/2014/main" val="4114590174"/>
                  </a:ext>
                </a:extLst>
              </a:tr>
              <a:tr h="254552">
                <a:tc>
                  <a:txBody>
                    <a:bodyPr/>
                    <a:lstStyle/>
                    <a:p>
                      <a:pPr marL="0" lvl="0" indent="-160337" algn="r"/>
                      <a:r>
                        <a:rPr lang="en-GB" sz="1200" dirty="0"/>
                        <a:t>5015.37</a:t>
                      </a:r>
                    </a:p>
                  </a:txBody>
                  <a:tcPr/>
                </a:tc>
                <a:tc>
                  <a:txBody>
                    <a:bodyPr/>
                    <a:lstStyle/>
                    <a:p>
                      <a:pPr marL="0" lvl="0" indent="-160337"/>
                      <a:r>
                        <a:rPr lang="en-GB" sz="1200" dirty="0"/>
                        <a:t>Other Income </a:t>
                      </a:r>
                    </a:p>
                  </a:txBody>
                  <a:tcPr/>
                </a:tc>
                <a:tc>
                  <a:txBody>
                    <a:bodyPr/>
                    <a:lstStyle/>
                    <a:p>
                      <a:pPr algn="r"/>
                      <a:r>
                        <a:rPr lang="en-GB" sz="1200" dirty="0"/>
                        <a:t>59929.94</a:t>
                      </a:r>
                    </a:p>
                  </a:txBody>
                  <a:tcPr/>
                </a:tc>
                <a:extLst>
                  <a:ext uri="{0D108BD9-81ED-4DB2-BD59-A6C34878D82A}">
                    <a16:rowId xmlns:a16="http://schemas.microsoft.com/office/drawing/2014/main" val="3783001547"/>
                  </a:ext>
                </a:extLst>
              </a:tr>
              <a:tr h="254552">
                <a:tc>
                  <a:txBody>
                    <a:bodyPr/>
                    <a:lstStyle/>
                    <a:p>
                      <a:pPr marL="0" lvl="0" indent="-160337" algn="r"/>
                      <a:r>
                        <a:rPr lang="en-GB" sz="1200" dirty="0"/>
                        <a:t>658.00</a:t>
                      </a:r>
                    </a:p>
                  </a:txBody>
                  <a:tcPr/>
                </a:tc>
                <a:tc>
                  <a:txBody>
                    <a:bodyPr/>
                    <a:lstStyle/>
                    <a:p>
                      <a:pPr marL="0" lvl="0" indent="-160337"/>
                      <a:r>
                        <a:rPr lang="en-GB" sz="1200" dirty="0"/>
                        <a:t>Rent </a:t>
                      </a:r>
                    </a:p>
                  </a:txBody>
                  <a:tcPr/>
                </a:tc>
                <a:tc>
                  <a:txBody>
                    <a:bodyPr/>
                    <a:lstStyle/>
                    <a:p>
                      <a:pPr algn="r"/>
                      <a:r>
                        <a:rPr lang="en-GB" sz="1200" dirty="0"/>
                        <a:t>1000.00</a:t>
                      </a:r>
                    </a:p>
                  </a:txBody>
                  <a:tcPr/>
                </a:tc>
                <a:extLst>
                  <a:ext uri="{0D108BD9-81ED-4DB2-BD59-A6C34878D82A}">
                    <a16:rowId xmlns:a16="http://schemas.microsoft.com/office/drawing/2014/main" val="2125441279"/>
                  </a:ext>
                </a:extLst>
              </a:tr>
              <a:tr h="254552">
                <a:tc>
                  <a:txBody>
                    <a:bodyPr/>
                    <a:lstStyle/>
                    <a:p>
                      <a:pPr algn="r"/>
                      <a:r>
                        <a:rPr lang="en-GB" sz="1200" b="1" dirty="0"/>
                        <a:t>58826.60</a:t>
                      </a:r>
                    </a:p>
                  </a:txBody>
                  <a:tcPr/>
                </a:tc>
                <a:tc>
                  <a:txBody>
                    <a:bodyPr/>
                    <a:lstStyle/>
                    <a:p>
                      <a:r>
                        <a:rPr lang="en-GB" sz="1200" b="1" dirty="0"/>
                        <a:t>Total Income</a:t>
                      </a:r>
                    </a:p>
                  </a:txBody>
                  <a:tcPr/>
                </a:tc>
                <a:tc>
                  <a:txBody>
                    <a:bodyPr/>
                    <a:lstStyle/>
                    <a:p>
                      <a:pPr algn="r"/>
                      <a:r>
                        <a:rPr lang="en-GB" sz="1200" b="1" dirty="0"/>
                        <a:t>97448.00</a:t>
                      </a:r>
                    </a:p>
                  </a:txBody>
                  <a:tcPr/>
                </a:tc>
                <a:extLst>
                  <a:ext uri="{0D108BD9-81ED-4DB2-BD59-A6C34878D82A}">
                    <a16:rowId xmlns:a16="http://schemas.microsoft.com/office/drawing/2014/main" val="3048675466"/>
                  </a:ext>
                </a:extLst>
              </a:tr>
              <a:tr h="254552">
                <a:tc>
                  <a:txBody>
                    <a:bodyPr/>
                    <a:lstStyle/>
                    <a:p>
                      <a:pPr algn="r"/>
                      <a:endParaRPr lang="en-GB" sz="1200" b="1" dirty="0"/>
                    </a:p>
                  </a:txBody>
                  <a:tcPr/>
                </a:tc>
                <a:tc>
                  <a:txBody>
                    <a:bodyPr/>
                    <a:lstStyle/>
                    <a:p>
                      <a:r>
                        <a:rPr lang="en-GB" sz="1200" b="1" dirty="0"/>
                        <a:t>Expenditure</a:t>
                      </a:r>
                    </a:p>
                  </a:txBody>
                  <a:tcPr/>
                </a:tc>
                <a:tc>
                  <a:txBody>
                    <a:bodyPr/>
                    <a:lstStyle/>
                    <a:p>
                      <a:pPr algn="r"/>
                      <a:endParaRPr lang="en-GB" sz="1200" dirty="0"/>
                    </a:p>
                  </a:txBody>
                  <a:tcPr/>
                </a:tc>
                <a:extLst>
                  <a:ext uri="{0D108BD9-81ED-4DB2-BD59-A6C34878D82A}">
                    <a16:rowId xmlns:a16="http://schemas.microsoft.com/office/drawing/2014/main" val="398185409"/>
                  </a:ext>
                </a:extLst>
              </a:tr>
              <a:tr h="254552">
                <a:tc>
                  <a:txBody>
                    <a:bodyPr/>
                    <a:lstStyle/>
                    <a:p>
                      <a:pPr marL="0" lvl="0" indent="-160337" algn="r"/>
                      <a:r>
                        <a:rPr lang="en-GB" sz="1200" dirty="0"/>
                        <a:t>12433.18</a:t>
                      </a:r>
                    </a:p>
                  </a:txBody>
                  <a:tcPr/>
                </a:tc>
                <a:tc>
                  <a:txBody>
                    <a:bodyPr/>
                    <a:lstStyle/>
                    <a:p>
                      <a:pPr marL="0" lvl="0" indent="-160337"/>
                      <a:r>
                        <a:rPr lang="en-GB" sz="1200" dirty="0"/>
                        <a:t>Admin, Salaries, Insurance, etc.</a:t>
                      </a:r>
                    </a:p>
                  </a:txBody>
                  <a:tcPr/>
                </a:tc>
                <a:tc>
                  <a:txBody>
                    <a:bodyPr/>
                    <a:lstStyle/>
                    <a:p>
                      <a:pPr algn="r"/>
                      <a:r>
                        <a:rPr lang="en-GB" sz="1200" dirty="0"/>
                        <a:t>15080.99</a:t>
                      </a:r>
                    </a:p>
                  </a:txBody>
                  <a:tcPr/>
                </a:tc>
                <a:extLst>
                  <a:ext uri="{0D108BD9-81ED-4DB2-BD59-A6C34878D82A}">
                    <a16:rowId xmlns:a16="http://schemas.microsoft.com/office/drawing/2014/main" val="3223453209"/>
                  </a:ext>
                </a:extLst>
              </a:tr>
              <a:tr h="254552">
                <a:tc>
                  <a:txBody>
                    <a:bodyPr/>
                    <a:lstStyle/>
                    <a:p>
                      <a:pPr marL="0" lvl="0" indent="-160337" algn="r"/>
                      <a:r>
                        <a:rPr lang="en-GB" sz="1200" dirty="0"/>
                        <a:t>200</a:t>
                      </a:r>
                    </a:p>
                  </a:txBody>
                  <a:tcPr/>
                </a:tc>
                <a:tc>
                  <a:txBody>
                    <a:bodyPr/>
                    <a:lstStyle/>
                    <a:p>
                      <a:pPr marL="0" lvl="0" indent="-160337"/>
                      <a:r>
                        <a:rPr lang="en-GB" sz="1200" dirty="0"/>
                        <a:t>Elections</a:t>
                      </a:r>
                    </a:p>
                  </a:txBody>
                  <a:tcPr/>
                </a:tc>
                <a:tc>
                  <a:txBody>
                    <a:bodyPr/>
                    <a:lstStyle/>
                    <a:p>
                      <a:pPr algn="r"/>
                      <a:r>
                        <a:rPr lang="en-GB" sz="1200" dirty="0"/>
                        <a:t>0</a:t>
                      </a:r>
                    </a:p>
                  </a:txBody>
                  <a:tcPr/>
                </a:tc>
                <a:extLst>
                  <a:ext uri="{0D108BD9-81ED-4DB2-BD59-A6C34878D82A}">
                    <a16:rowId xmlns:a16="http://schemas.microsoft.com/office/drawing/2014/main" val="1238935831"/>
                  </a:ext>
                </a:extLst>
              </a:tr>
              <a:tr h="254552">
                <a:tc>
                  <a:txBody>
                    <a:bodyPr/>
                    <a:lstStyle/>
                    <a:p>
                      <a:pPr marL="0" lvl="0" indent="-160337" algn="r"/>
                      <a:r>
                        <a:rPr lang="en-GB" sz="1200" dirty="0"/>
                        <a:t>2857.10</a:t>
                      </a:r>
                    </a:p>
                  </a:txBody>
                  <a:tcPr/>
                </a:tc>
                <a:tc>
                  <a:txBody>
                    <a:bodyPr/>
                    <a:lstStyle/>
                    <a:p>
                      <a:pPr marL="0" lvl="0" indent="-160337"/>
                      <a:r>
                        <a:rPr lang="en-GB" sz="1200" dirty="0"/>
                        <a:t>Cemetery Maintenance</a:t>
                      </a:r>
                    </a:p>
                    <a:p>
                      <a:pPr marL="0" lvl="0" indent="-160337"/>
                      <a:r>
                        <a:rPr lang="en-GB" sz="1200" dirty="0"/>
                        <a:t>Cemetery Extension</a:t>
                      </a:r>
                    </a:p>
                  </a:txBody>
                  <a:tcPr/>
                </a:tc>
                <a:tc>
                  <a:txBody>
                    <a:bodyPr/>
                    <a:lstStyle/>
                    <a:p>
                      <a:pPr algn="r"/>
                      <a:r>
                        <a:rPr lang="en-GB" sz="1200" dirty="0"/>
                        <a:t>1620.00</a:t>
                      </a:r>
                    </a:p>
                    <a:p>
                      <a:pPr algn="r"/>
                      <a:r>
                        <a:rPr lang="en-GB" sz="1200" dirty="0"/>
                        <a:t>26957.00</a:t>
                      </a:r>
                    </a:p>
                  </a:txBody>
                  <a:tcPr/>
                </a:tc>
                <a:extLst>
                  <a:ext uri="{0D108BD9-81ED-4DB2-BD59-A6C34878D82A}">
                    <a16:rowId xmlns:a16="http://schemas.microsoft.com/office/drawing/2014/main" val="1570318437"/>
                  </a:ext>
                </a:extLst>
              </a:tr>
              <a:tr h="254552">
                <a:tc>
                  <a:txBody>
                    <a:bodyPr/>
                    <a:lstStyle/>
                    <a:p>
                      <a:pPr marL="0" lvl="0" indent="-160337" algn="r"/>
                      <a:r>
                        <a:rPr lang="en-GB" sz="1200" dirty="0"/>
                        <a:t>2890.00</a:t>
                      </a:r>
                    </a:p>
                  </a:txBody>
                  <a:tcPr/>
                </a:tc>
                <a:tc>
                  <a:txBody>
                    <a:bodyPr/>
                    <a:lstStyle/>
                    <a:p>
                      <a:pPr marL="0" lvl="0" indent="-160337"/>
                      <a:r>
                        <a:rPr lang="en-GB" sz="1200" dirty="0"/>
                        <a:t>Grass Cutting</a:t>
                      </a:r>
                    </a:p>
                  </a:txBody>
                  <a:tcPr/>
                </a:tc>
                <a:tc>
                  <a:txBody>
                    <a:bodyPr/>
                    <a:lstStyle/>
                    <a:p>
                      <a:pPr algn="r"/>
                      <a:r>
                        <a:rPr lang="en-GB" sz="1200" dirty="0"/>
                        <a:t>2192.00</a:t>
                      </a:r>
                    </a:p>
                  </a:txBody>
                  <a:tcPr/>
                </a:tc>
                <a:extLst>
                  <a:ext uri="{0D108BD9-81ED-4DB2-BD59-A6C34878D82A}">
                    <a16:rowId xmlns:a16="http://schemas.microsoft.com/office/drawing/2014/main" val="1964715972"/>
                  </a:ext>
                </a:extLst>
              </a:tr>
              <a:tr h="254552">
                <a:tc>
                  <a:txBody>
                    <a:bodyPr/>
                    <a:lstStyle/>
                    <a:p>
                      <a:pPr marL="0" lvl="0" indent="-160337" algn="r"/>
                      <a:r>
                        <a:rPr lang="en-GB" sz="1200" dirty="0"/>
                        <a:t>1596.44</a:t>
                      </a:r>
                    </a:p>
                  </a:txBody>
                  <a:tcPr/>
                </a:tc>
                <a:tc>
                  <a:txBody>
                    <a:bodyPr/>
                    <a:lstStyle/>
                    <a:p>
                      <a:pPr marL="0" lvl="0" indent="-160337"/>
                      <a:r>
                        <a:rPr lang="en-GB" sz="1200" dirty="0"/>
                        <a:t>Village Maintenance</a:t>
                      </a:r>
                    </a:p>
                  </a:txBody>
                  <a:tcPr/>
                </a:tc>
                <a:tc>
                  <a:txBody>
                    <a:bodyPr/>
                    <a:lstStyle/>
                    <a:p>
                      <a:pPr algn="r"/>
                      <a:r>
                        <a:rPr lang="en-GB" sz="1200" b="0" dirty="0"/>
                        <a:t>1662.39</a:t>
                      </a:r>
                    </a:p>
                  </a:txBody>
                  <a:tcPr/>
                </a:tc>
                <a:extLst>
                  <a:ext uri="{0D108BD9-81ED-4DB2-BD59-A6C34878D82A}">
                    <a16:rowId xmlns:a16="http://schemas.microsoft.com/office/drawing/2014/main" val="3768717370"/>
                  </a:ext>
                </a:extLst>
              </a:tr>
              <a:tr h="254552">
                <a:tc>
                  <a:txBody>
                    <a:bodyPr/>
                    <a:lstStyle/>
                    <a:p>
                      <a:pPr marL="0" lvl="0" indent="-160337" algn="r"/>
                      <a:r>
                        <a:rPr lang="en-GB" sz="1200" dirty="0"/>
                        <a:t>1200</a:t>
                      </a:r>
                    </a:p>
                  </a:txBody>
                  <a:tcPr/>
                </a:tc>
                <a:tc>
                  <a:txBody>
                    <a:bodyPr/>
                    <a:lstStyle/>
                    <a:p>
                      <a:pPr marL="0" lvl="0" indent="-160337"/>
                      <a:r>
                        <a:rPr lang="en-GB" sz="1200" dirty="0"/>
                        <a:t>Conservation Area</a:t>
                      </a:r>
                    </a:p>
                    <a:p>
                      <a:pPr marL="0" lvl="0" indent="-160337"/>
                      <a:r>
                        <a:rPr lang="en-GB" sz="1200" dirty="0"/>
                        <a:t>Playpark Maintenance</a:t>
                      </a:r>
                    </a:p>
                  </a:txBody>
                  <a:tcPr/>
                </a:tc>
                <a:tc>
                  <a:txBody>
                    <a:bodyPr/>
                    <a:lstStyle/>
                    <a:p>
                      <a:pPr algn="r"/>
                      <a:r>
                        <a:rPr lang="en-GB" sz="1200" b="0" dirty="0"/>
                        <a:t>1736.14</a:t>
                      </a:r>
                    </a:p>
                    <a:p>
                      <a:pPr algn="r"/>
                      <a:r>
                        <a:rPr lang="en-GB" sz="1200" b="0" dirty="0"/>
                        <a:t>858.40</a:t>
                      </a:r>
                    </a:p>
                  </a:txBody>
                  <a:tcPr/>
                </a:tc>
                <a:extLst>
                  <a:ext uri="{0D108BD9-81ED-4DB2-BD59-A6C34878D82A}">
                    <a16:rowId xmlns:a16="http://schemas.microsoft.com/office/drawing/2014/main" val="3609993804"/>
                  </a:ext>
                </a:extLst>
              </a:tr>
              <a:tr h="254552">
                <a:tc>
                  <a:txBody>
                    <a:bodyPr/>
                    <a:lstStyle/>
                    <a:p>
                      <a:pPr marL="0" lvl="0" indent="-160337" algn="r"/>
                      <a:r>
                        <a:rPr lang="en-GB" sz="1200" dirty="0"/>
                        <a:t>200</a:t>
                      </a:r>
                    </a:p>
                  </a:txBody>
                  <a:tcPr/>
                </a:tc>
                <a:tc>
                  <a:txBody>
                    <a:bodyPr/>
                    <a:lstStyle/>
                    <a:p>
                      <a:pPr marL="0" lvl="0" indent="-160337"/>
                      <a:r>
                        <a:rPr lang="en-GB" sz="1200" dirty="0"/>
                        <a:t>Donations</a:t>
                      </a:r>
                    </a:p>
                  </a:txBody>
                  <a:tcPr/>
                </a:tc>
                <a:tc>
                  <a:txBody>
                    <a:bodyPr/>
                    <a:lstStyle/>
                    <a:p>
                      <a:pPr algn="r"/>
                      <a:r>
                        <a:rPr lang="en-GB" sz="1200" b="0" dirty="0"/>
                        <a:t>0</a:t>
                      </a:r>
                    </a:p>
                  </a:txBody>
                  <a:tcPr/>
                </a:tc>
                <a:extLst>
                  <a:ext uri="{0D108BD9-81ED-4DB2-BD59-A6C34878D82A}">
                    <a16:rowId xmlns:a16="http://schemas.microsoft.com/office/drawing/2014/main" val="2150072349"/>
                  </a:ext>
                </a:extLst>
              </a:tr>
              <a:tr h="254552">
                <a:tc>
                  <a:txBody>
                    <a:bodyPr/>
                    <a:lstStyle/>
                    <a:p>
                      <a:pPr marL="0" lvl="0" indent="-160337" algn="r"/>
                      <a:r>
                        <a:rPr lang="en-GB" sz="1200" dirty="0"/>
                        <a:t>8660.84</a:t>
                      </a:r>
                    </a:p>
                  </a:txBody>
                  <a:tcPr/>
                </a:tc>
                <a:tc>
                  <a:txBody>
                    <a:bodyPr/>
                    <a:lstStyle/>
                    <a:p>
                      <a:pPr marL="0" lvl="0" indent="-160337"/>
                      <a:r>
                        <a:rPr lang="en-GB" sz="1200" dirty="0"/>
                        <a:t>Other Expenses</a:t>
                      </a:r>
                    </a:p>
                  </a:txBody>
                  <a:tcPr/>
                </a:tc>
                <a:tc>
                  <a:txBody>
                    <a:bodyPr/>
                    <a:lstStyle/>
                    <a:p>
                      <a:pPr algn="r"/>
                      <a:r>
                        <a:rPr lang="en-GB" sz="1200" b="0" dirty="0"/>
                        <a:t>18327.06</a:t>
                      </a:r>
                    </a:p>
                  </a:txBody>
                  <a:tcPr/>
                </a:tc>
                <a:extLst>
                  <a:ext uri="{0D108BD9-81ED-4DB2-BD59-A6C34878D82A}">
                    <a16:rowId xmlns:a16="http://schemas.microsoft.com/office/drawing/2014/main" val="1041932051"/>
                  </a:ext>
                </a:extLst>
              </a:tr>
              <a:tr h="254552">
                <a:tc>
                  <a:txBody>
                    <a:bodyPr/>
                    <a:lstStyle/>
                    <a:p>
                      <a:pPr algn="r"/>
                      <a:r>
                        <a:rPr lang="en-GB" sz="1200" b="1" dirty="0"/>
                        <a:t>30037.56</a:t>
                      </a:r>
                    </a:p>
                  </a:txBody>
                  <a:tcPr/>
                </a:tc>
                <a:tc>
                  <a:txBody>
                    <a:bodyPr/>
                    <a:lstStyle/>
                    <a:p>
                      <a:r>
                        <a:rPr lang="en-GB" sz="1200" b="1" dirty="0"/>
                        <a:t>Total Expenditure</a:t>
                      </a:r>
                    </a:p>
                  </a:txBody>
                  <a:tcPr/>
                </a:tc>
                <a:tc>
                  <a:txBody>
                    <a:bodyPr/>
                    <a:lstStyle/>
                    <a:p>
                      <a:pPr algn="r"/>
                      <a:r>
                        <a:rPr lang="en-GB" sz="1200" b="1" dirty="0"/>
                        <a:t>68433.98</a:t>
                      </a:r>
                    </a:p>
                  </a:txBody>
                  <a:tcPr/>
                </a:tc>
                <a:extLst>
                  <a:ext uri="{0D108BD9-81ED-4DB2-BD59-A6C34878D82A}">
                    <a16:rowId xmlns:a16="http://schemas.microsoft.com/office/drawing/2014/main" val="2778323023"/>
                  </a:ext>
                </a:extLst>
              </a:tr>
              <a:tr h="254552">
                <a:tc>
                  <a:txBody>
                    <a:bodyPr/>
                    <a:lstStyle/>
                    <a:p>
                      <a:pPr algn="r"/>
                      <a:r>
                        <a:rPr lang="en-GB" sz="1200" b="1" dirty="0"/>
                        <a:t>73904.00</a:t>
                      </a:r>
                    </a:p>
                  </a:txBody>
                  <a:tcPr/>
                </a:tc>
                <a:tc>
                  <a:txBody>
                    <a:bodyPr/>
                    <a:lstStyle/>
                    <a:p>
                      <a:r>
                        <a:rPr lang="en-GB" sz="1200" b="1" dirty="0"/>
                        <a:t>Closing Balance</a:t>
                      </a:r>
                    </a:p>
                  </a:txBody>
                  <a:tcPr/>
                </a:tc>
                <a:tc>
                  <a:txBody>
                    <a:bodyPr/>
                    <a:lstStyle/>
                    <a:p>
                      <a:pPr algn="r"/>
                      <a:r>
                        <a:rPr lang="en-GB" sz="1200" b="1" dirty="0"/>
                        <a:t>102918</a:t>
                      </a:r>
                    </a:p>
                  </a:txBody>
                  <a:tcPr/>
                </a:tc>
                <a:extLst>
                  <a:ext uri="{0D108BD9-81ED-4DB2-BD59-A6C34878D82A}">
                    <a16:rowId xmlns:a16="http://schemas.microsoft.com/office/drawing/2014/main" val="2019538476"/>
                  </a:ext>
                </a:extLst>
              </a:tr>
            </a:tbl>
          </a:graphicData>
        </a:graphic>
      </p:graphicFrame>
      <p:graphicFrame>
        <p:nvGraphicFramePr>
          <p:cNvPr id="5" name="Chart 4">
            <a:extLst>
              <a:ext uri="{FF2B5EF4-FFF2-40B4-BE49-F238E27FC236}">
                <a16:creationId xmlns:a16="http://schemas.microsoft.com/office/drawing/2014/main" id="{2F41F2BD-8DD8-435E-BA34-98CAC2B38AE4}"/>
              </a:ext>
            </a:extLst>
          </p:cNvPr>
          <p:cNvGraphicFramePr/>
          <p:nvPr>
            <p:extLst>
              <p:ext uri="{D42A27DB-BD31-4B8C-83A1-F6EECF244321}">
                <p14:modId xmlns:p14="http://schemas.microsoft.com/office/powerpoint/2010/main" val="1127582476"/>
              </p:ext>
            </p:extLst>
          </p:nvPr>
        </p:nvGraphicFramePr>
        <p:xfrm>
          <a:off x="116226" y="7204274"/>
          <a:ext cx="6625547" cy="270172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465CEB11-16DD-4BBC-B7BD-55C0B620E783}"/>
              </a:ext>
            </a:extLst>
          </p:cNvPr>
          <p:cNvSpPr txBox="1"/>
          <p:nvPr/>
        </p:nvSpPr>
        <p:spPr>
          <a:xfrm>
            <a:off x="4730751" y="946150"/>
            <a:ext cx="1936750" cy="4508927"/>
          </a:xfrm>
          <a:prstGeom prst="rect">
            <a:avLst/>
          </a:prstGeom>
          <a:noFill/>
        </p:spPr>
        <p:txBody>
          <a:bodyPr wrap="square" rtlCol="0">
            <a:spAutoFit/>
          </a:bodyPr>
          <a:lstStyle/>
          <a:p>
            <a:r>
              <a:rPr lang="en-GB" sz="1200" b="1" dirty="0"/>
              <a:t>Financial Summary</a:t>
            </a:r>
          </a:p>
          <a:p>
            <a:r>
              <a:rPr lang="en-GB" sz="1100" dirty="0"/>
              <a:t>The majority of income to the Parish Council is in the form of Precept.  This is collected by East Cambridgeshire District Council and is included in Council Tax Payments along with the receipt of CIL money for infrastructure projects in the village. “Other Income” includes the £50,000 payment the Parish Council negotiated from the wayleave agreement for the new development at Holt Fen.</a:t>
            </a:r>
          </a:p>
          <a:p>
            <a:endParaRPr lang="en-GB" sz="1100" dirty="0"/>
          </a:p>
          <a:p>
            <a:r>
              <a:rPr lang="en-GB" sz="1100" dirty="0"/>
              <a:t>Administration costs include insurance, subscriptions, general office administration, staff costs and legal fees. </a:t>
            </a:r>
          </a:p>
          <a:p>
            <a:endParaRPr lang="en-GB" sz="1100" dirty="0"/>
          </a:p>
          <a:p>
            <a:r>
              <a:rPr lang="en-GB" sz="1100" dirty="0"/>
              <a:t>Cemetery maintenance includes the cost of the caretaker and any other expenses incurred. </a:t>
            </a:r>
          </a:p>
        </p:txBody>
      </p:sp>
    </p:spTree>
    <p:extLst>
      <p:ext uri="{BB962C8B-B14F-4D97-AF65-F5344CB8AC3E}">
        <p14:creationId xmlns:p14="http://schemas.microsoft.com/office/powerpoint/2010/main" val="272092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A4BD83-F5F1-417D-BCBF-EDEFA83629F3}"/>
              </a:ext>
            </a:extLst>
          </p:cNvPr>
          <p:cNvSpPr>
            <a:spLocks noGrp="1"/>
          </p:cNvSpPr>
          <p:nvPr>
            <p:ph idx="1"/>
          </p:nvPr>
        </p:nvSpPr>
        <p:spPr>
          <a:xfrm>
            <a:off x="565150" y="427214"/>
            <a:ext cx="5915025" cy="1223786"/>
          </a:xfrm>
        </p:spPr>
        <p:txBody>
          <a:bodyPr>
            <a:normAutofit/>
          </a:bodyPr>
          <a:lstStyle/>
          <a:p>
            <a:pPr marL="0" indent="0">
              <a:buNone/>
            </a:pPr>
            <a:r>
              <a:rPr lang="en-GB" b="1" dirty="0"/>
              <a:t>Parish Councillor Contact Details</a:t>
            </a:r>
          </a:p>
          <a:p>
            <a:pPr marL="0" indent="0">
              <a:buNone/>
            </a:pPr>
            <a:r>
              <a:rPr lang="en-GB" sz="1200" b="1" dirty="0"/>
              <a:t>As at 31</a:t>
            </a:r>
            <a:r>
              <a:rPr lang="en-GB" sz="1200" b="1" baseline="30000" dirty="0"/>
              <a:t>st</a:t>
            </a:r>
            <a:r>
              <a:rPr lang="en-GB" sz="1200" b="1" dirty="0"/>
              <a:t> July 2021</a:t>
            </a:r>
          </a:p>
          <a:p>
            <a:pPr marL="0" indent="0">
              <a:lnSpc>
                <a:spcPct val="100000"/>
              </a:lnSpc>
              <a:buNone/>
            </a:pPr>
            <a:r>
              <a:rPr lang="en-GB" sz="1200" dirty="0"/>
              <a:t>Little Thetford Parish Council consists of 7 Parish Councillors who are elected for 4 years and represent a population of approximately 794*</a:t>
            </a:r>
          </a:p>
          <a:p>
            <a:pPr marL="0" indent="0">
              <a:buNone/>
            </a:pPr>
            <a:endParaRPr lang="en-GB" sz="1200" dirty="0"/>
          </a:p>
        </p:txBody>
      </p:sp>
      <p:graphicFrame>
        <p:nvGraphicFramePr>
          <p:cNvPr id="4" name="Table 4">
            <a:extLst>
              <a:ext uri="{FF2B5EF4-FFF2-40B4-BE49-F238E27FC236}">
                <a16:creationId xmlns:a16="http://schemas.microsoft.com/office/drawing/2014/main" id="{4F21CD7E-E5C2-4A7C-8DEE-2B9C88E40ED7}"/>
              </a:ext>
            </a:extLst>
          </p:cNvPr>
          <p:cNvGraphicFramePr>
            <a:graphicFrameLocks noGrp="1"/>
          </p:cNvGraphicFramePr>
          <p:nvPr>
            <p:extLst>
              <p:ext uri="{D42A27DB-BD31-4B8C-83A1-F6EECF244321}">
                <p14:modId xmlns:p14="http://schemas.microsoft.com/office/powerpoint/2010/main" val="1462863450"/>
              </p:ext>
            </p:extLst>
          </p:nvPr>
        </p:nvGraphicFramePr>
        <p:xfrm>
          <a:off x="544512" y="1809750"/>
          <a:ext cx="5915026" cy="2956360"/>
        </p:xfrm>
        <a:graphic>
          <a:graphicData uri="http://schemas.openxmlformats.org/drawingml/2006/table">
            <a:tbl>
              <a:tblPr firstRow="1" bandRow="1">
                <a:tableStyleId>{5C22544A-7EE6-4342-B048-85BDC9FD1C3A}</a:tableStyleId>
              </a:tblPr>
              <a:tblGrid>
                <a:gridCol w="1917700">
                  <a:extLst>
                    <a:ext uri="{9D8B030D-6E8A-4147-A177-3AD203B41FA5}">
                      <a16:colId xmlns:a16="http://schemas.microsoft.com/office/drawing/2014/main" val="1315470194"/>
                    </a:ext>
                  </a:extLst>
                </a:gridCol>
                <a:gridCol w="1155700">
                  <a:extLst>
                    <a:ext uri="{9D8B030D-6E8A-4147-A177-3AD203B41FA5}">
                      <a16:colId xmlns:a16="http://schemas.microsoft.com/office/drawing/2014/main" val="1006594625"/>
                    </a:ext>
                  </a:extLst>
                </a:gridCol>
                <a:gridCol w="2841626">
                  <a:extLst>
                    <a:ext uri="{9D8B030D-6E8A-4147-A177-3AD203B41FA5}">
                      <a16:colId xmlns:a16="http://schemas.microsoft.com/office/drawing/2014/main" val="251762411"/>
                    </a:ext>
                  </a:extLst>
                </a:gridCol>
              </a:tblGrid>
              <a:tr h="370840">
                <a:tc>
                  <a:txBody>
                    <a:bodyPr/>
                    <a:lstStyle/>
                    <a:p>
                      <a:r>
                        <a:rPr lang="en-GB" sz="1400" dirty="0">
                          <a:solidFill>
                            <a:schemeClr val="tx1"/>
                          </a:solidFill>
                        </a:rPr>
                        <a:t>Councillor</a:t>
                      </a:r>
                    </a:p>
                  </a:txBody>
                  <a:tcPr/>
                </a:tc>
                <a:tc>
                  <a:txBody>
                    <a:bodyPr/>
                    <a:lstStyle/>
                    <a:p>
                      <a:r>
                        <a:rPr lang="en-GB" sz="1400" dirty="0">
                          <a:solidFill>
                            <a:schemeClr val="tx1"/>
                          </a:solidFill>
                        </a:rPr>
                        <a:t>Telephone</a:t>
                      </a:r>
                    </a:p>
                  </a:txBody>
                  <a:tcPr/>
                </a:tc>
                <a:tc>
                  <a:txBody>
                    <a:bodyPr/>
                    <a:lstStyle/>
                    <a:p>
                      <a:r>
                        <a:rPr lang="en-GB" sz="1400" dirty="0">
                          <a:solidFill>
                            <a:schemeClr val="tx1"/>
                          </a:solidFill>
                        </a:rPr>
                        <a:t>Email</a:t>
                      </a:r>
                    </a:p>
                  </a:txBody>
                  <a:tcPr/>
                </a:tc>
                <a:extLst>
                  <a:ext uri="{0D108BD9-81ED-4DB2-BD59-A6C34878D82A}">
                    <a16:rowId xmlns:a16="http://schemas.microsoft.com/office/drawing/2014/main" val="1833838340"/>
                  </a:ext>
                </a:extLst>
              </a:tr>
              <a:tr h="385200">
                <a:tc>
                  <a:txBody>
                    <a:bodyPr/>
                    <a:lstStyle/>
                    <a:p>
                      <a:pPr>
                        <a:spcAft>
                          <a:spcPts val="600"/>
                        </a:spcAft>
                      </a:pPr>
                      <a:r>
                        <a:rPr lang="en-GB" sz="1200" dirty="0"/>
                        <a:t>Graham James – Chairman</a:t>
                      </a:r>
                    </a:p>
                  </a:txBody>
                  <a:tcPr anchor="ctr"/>
                </a:tc>
                <a:tc>
                  <a:txBody>
                    <a:bodyPr/>
                    <a:lstStyle/>
                    <a:p>
                      <a:pPr>
                        <a:spcAft>
                          <a:spcPts val="600"/>
                        </a:spcAft>
                      </a:pPr>
                      <a:r>
                        <a:rPr lang="en-GB" sz="1200" b="0" kern="1200" dirty="0">
                          <a:solidFill>
                            <a:schemeClr val="dk1"/>
                          </a:solidFill>
                          <a:effectLst/>
                        </a:rPr>
                        <a:t>07795 200 447</a:t>
                      </a:r>
                      <a:endParaRPr lang="en-GB" sz="1200" dirty="0"/>
                    </a:p>
                  </a:txBody>
                  <a:tcPr anchor="ctr"/>
                </a:tc>
                <a:tc>
                  <a:txBody>
                    <a:bodyPr/>
                    <a:lstStyle/>
                    <a:p>
                      <a:pPr>
                        <a:spcAft>
                          <a:spcPts val="600"/>
                        </a:spcAft>
                      </a:pPr>
                      <a:r>
                        <a:rPr lang="en-GB" sz="1200" dirty="0"/>
                        <a:t>graham.james@littlethetford.org.uk</a:t>
                      </a:r>
                    </a:p>
                  </a:txBody>
                  <a:tcPr anchor="ctr"/>
                </a:tc>
                <a:extLst>
                  <a:ext uri="{0D108BD9-81ED-4DB2-BD59-A6C34878D82A}">
                    <a16:rowId xmlns:a16="http://schemas.microsoft.com/office/drawing/2014/main" val="4063746703"/>
                  </a:ext>
                </a:extLst>
              </a:tr>
              <a:tr h="385200">
                <a:tc>
                  <a:txBody>
                    <a:bodyPr/>
                    <a:lstStyle/>
                    <a:p>
                      <a:pPr>
                        <a:spcAft>
                          <a:spcPts val="600"/>
                        </a:spcAft>
                      </a:pPr>
                      <a:r>
                        <a:rPr lang="en-GB" sz="1200" dirty="0"/>
                        <a:t>Alison Kilby - Vice-Chairman</a:t>
                      </a:r>
                    </a:p>
                  </a:txBody>
                  <a:tcPr anchor="ctr"/>
                </a:tc>
                <a:tc>
                  <a:txBody>
                    <a:bodyPr/>
                    <a:lstStyle/>
                    <a:p>
                      <a:pPr>
                        <a:spcAft>
                          <a:spcPts val="600"/>
                        </a:spcAft>
                      </a:pPr>
                      <a:r>
                        <a:rPr lang="en-GB" sz="1200" b="0" kern="1200" dirty="0">
                          <a:solidFill>
                            <a:schemeClr val="dk1"/>
                          </a:solidFill>
                          <a:effectLst/>
                        </a:rPr>
                        <a:t>07761 223 342</a:t>
                      </a:r>
                      <a:endParaRPr lang="en-GB" sz="1200" dirty="0"/>
                    </a:p>
                  </a:txBody>
                  <a:tcPr anchor="ctr"/>
                </a:tc>
                <a:tc>
                  <a:txBody>
                    <a:bodyPr/>
                    <a:lstStyle/>
                    <a:p>
                      <a:pPr>
                        <a:spcAft>
                          <a:spcPts val="600"/>
                        </a:spcAft>
                      </a:pPr>
                      <a:r>
                        <a:rPr lang="en-GB" sz="1200" dirty="0"/>
                        <a:t>alison.kilby@littlethetford.org.uk</a:t>
                      </a:r>
                    </a:p>
                  </a:txBody>
                  <a:tcPr anchor="ctr"/>
                </a:tc>
                <a:extLst>
                  <a:ext uri="{0D108BD9-81ED-4DB2-BD59-A6C34878D82A}">
                    <a16:rowId xmlns:a16="http://schemas.microsoft.com/office/drawing/2014/main" val="211124622"/>
                  </a:ext>
                </a:extLst>
              </a:tr>
              <a:tr h="385200">
                <a:tc>
                  <a:txBody>
                    <a:bodyPr/>
                    <a:lstStyle/>
                    <a:p>
                      <a:pPr>
                        <a:spcAft>
                          <a:spcPts val="600"/>
                        </a:spcAft>
                      </a:pPr>
                      <a:r>
                        <a:rPr lang="en-GB" sz="1200" dirty="0"/>
                        <a:t>Caroline Chamberlain</a:t>
                      </a:r>
                    </a:p>
                  </a:txBody>
                  <a:tcPr anchor="ctr"/>
                </a:tc>
                <a:tc>
                  <a:txBody>
                    <a:bodyPr/>
                    <a:lstStyle/>
                    <a:p>
                      <a:pPr>
                        <a:spcAft>
                          <a:spcPts val="600"/>
                        </a:spcAft>
                      </a:pPr>
                      <a:r>
                        <a:rPr lang="en-GB" sz="1200"/>
                        <a:t>07795 213 368</a:t>
                      </a:r>
                      <a:endParaRPr lang="en-GB" sz="1200" dirty="0"/>
                    </a:p>
                  </a:txBody>
                  <a:tcPr anchor="ctr"/>
                </a:tc>
                <a:tc>
                  <a:txBody>
                    <a:bodyPr/>
                    <a:lstStyle/>
                    <a:p>
                      <a:pPr>
                        <a:spcAft>
                          <a:spcPts val="600"/>
                        </a:spcAft>
                      </a:pPr>
                      <a:r>
                        <a:rPr lang="en-GB" sz="1200" dirty="0"/>
                        <a:t>caroline.chamberlain@littlethetford.org.uk</a:t>
                      </a:r>
                    </a:p>
                  </a:txBody>
                  <a:tcPr anchor="ctr"/>
                </a:tc>
                <a:extLst>
                  <a:ext uri="{0D108BD9-81ED-4DB2-BD59-A6C34878D82A}">
                    <a16:rowId xmlns:a16="http://schemas.microsoft.com/office/drawing/2014/main" val="1808972832"/>
                  </a:ext>
                </a:extLst>
              </a:tr>
              <a:tr h="385200">
                <a:tc>
                  <a:txBody>
                    <a:bodyPr/>
                    <a:lstStyle/>
                    <a:p>
                      <a:pPr>
                        <a:spcAft>
                          <a:spcPts val="600"/>
                        </a:spcAft>
                      </a:pPr>
                      <a:r>
                        <a:rPr lang="en-GB" sz="1200" dirty="0"/>
                        <a:t>Robert Clark</a:t>
                      </a:r>
                    </a:p>
                  </a:txBody>
                  <a:tcPr anchor="ctr"/>
                </a:tc>
                <a:tc>
                  <a:txBody>
                    <a:bodyPr/>
                    <a:lstStyle/>
                    <a:p>
                      <a:pPr>
                        <a:spcAft>
                          <a:spcPts val="600"/>
                        </a:spcAft>
                      </a:pPr>
                      <a:r>
                        <a:rPr lang="en-GB" sz="1200" dirty="0"/>
                        <a:t>01353 648 704</a:t>
                      </a:r>
                    </a:p>
                  </a:txBody>
                  <a:tcPr anchor="ctr"/>
                </a:tc>
                <a:tc>
                  <a:txBody>
                    <a:bodyPr/>
                    <a:lstStyle/>
                    <a:p>
                      <a:pPr>
                        <a:spcAft>
                          <a:spcPts val="600"/>
                        </a:spcAft>
                      </a:pPr>
                      <a:r>
                        <a:rPr lang="en-GB" sz="1200" dirty="0"/>
                        <a:t>robert.clark@littlethetford.org.uk</a:t>
                      </a:r>
                    </a:p>
                  </a:txBody>
                  <a:tcPr anchor="ctr"/>
                </a:tc>
                <a:extLst>
                  <a:ext uri="{0D108BD9-81ED-4DB2-BD59-A6C34878D82A}">
                    <a16:rowId xmlns:a16="http://schemas.microsoft.com/office/drawing/2014/main" val="3313618286"/>
                  </a:ext>
                </a:extLst>
              </a:tr>
              <a:tr h="385200">
                <a:tc>
                  <a:txBody>
                    <a:bodyPr/>
                    <a:lstStyle/>
                    <a:p>
                      <a:pPr>
                        <a:spcAft>
                          <a:spcPts val="600"/>
                        </a:spcAft>
                      </a:pPr>
                      <a:r>
                        <a:rPr lang="en-GB" sz="1200" dirty="0"/>
                        <a:t>Charlotte Mitchell</a:t>
                      </a:r>
                    </a:p>
                  </a:txBody>
                  <a:tcPr anchor="ctr"/>
                </a:tc>
                <a:tc>
                  <a:txBody>
                    <a:bodyPr/>
                    <a:lstStyle/>
                    <a:p>
                      <a:pPr>
                        <a:spcAft>
                          <a:spcPts val="600"/>
                        </a:spcAft>
                      </a:pPr>
                      <a:r>
                        <a:rPr lang="en-GB" sz="1200" b="0" kern="1200" dirty="0">
                          <a:solidFill>
                            <a:schemeClr val="dk1"/>
                          </a:solidFill>
                          <a:effectLst/>
                        </a:rPr>
                        <a:t>07776 248 957</a:t>
                      </a:r>
                      <a:endParaRPr lang="en-GB" sz="1200" dirty="0"/>
                    </a:p>
                  </a:txBody>
                  <a:tcPr anchor="ctr"/>
                </a:tc>
                <a:tc>
                  <a:txBody>
                    <a:bodyPr/>
                    <a:lstStyle/>
                    <a:p>
                      <a:pPr>
                        <a:spcAft>
                          <a:spcPts val="600"/>
                        </a:spcAft>
                      </a:pPr>
                      <a:r>
                        <a:rPr lang="en-GB" sz="1200" dirty="0"/>
                        <a:t>charlotte.mitchell@littlethetford.org.uk</a:t>
                      </a:r>
                    </a:p>
                  </a:txBody>
                  <a:tcPr anchor="ctr"/>
                </a:tc>
                <a:extLst>
                  <a:ext uri="{0D108BD9-81ED-4DB2-BD59-A6C34878D82A}">
                    <a16:rowId xmlns:a16="http://schemas.microsoft.com/office/drawing/2014/main" val="4174038687"/>
                  </a:ext>
                </a:extLst>
              </a:tr>
              <a:tr h="385200">
                <a:tc>
                  <a:txBody>
                    <a:bodyPr/>
                    <a:lstStyle/>
                    <a:p>
                      <a:pPr>
                        <a:spcAft>
                          <a:spcPts val="600"/>
                        </a:spcAft>
                      </a:pPr>
                      <a:r>
                        <a:rPr lang="en-GB" sz="1200" dirty="0"/>
                        <a:t>Stephen Lamb</a:t>
                      </a:r>
                    </a:p>
                  </a:txBody>
                  <a:tcPr anchor="ctr"/>
                </a:tc>
                <a:tc>
                  <a:txBody>
                    <a:bodyPr/>
                    <a:lstStyle/>
                    <a:p>
                      <a:pPr>
                        <a:spcAft>
                          <a:spcPts val="600"/>
                        </a:spcAft>
                      </a:pPr>
                      <a:r>
                        <a:rPr lang="en-GB" sz="1200" b="0" kern="1200" dirty="0">
                          <a:solidFill>
                            <a:schemeClr val="dk1"/>
                          </a:solidFill>
                          <a:effectLst/>
                        </a:rPr>
                        <a:t>07902 026 279</a:t>
                      </a:r>
                      <a:endParaRPr lang="en-GB" sz="1200" dirty="0"/>
                    </a:p>
                  </a:txBody>
                  <a:tcPr anchor="ctr"/>
                </a:tc>
                <a:tc>
                  <a:txBody>
                    <a:bodyPr/>
                    <a:lstStyle/>
                    <a:p>
                      <a:pPr>
                        <a:spcAft>
                          <a:spcPts val="600"/>
                        </a:spcAft>
                      </a:pPr>
                      <a:r>
                        <a:rPr lang="en-GB" sz="1200" dirty="0"/>
                        <a:t>steve.lamb@littlethetford.org.uk</a:t>
                      </a:r>
                    </a:p>
                  </a:txBody>
                  <a:tcPr anchor="ctr"/>
                </a:tc>
                <a:extLst>
                  <a:ext uri="{0D108BD9-81ED-4DB2-BD59-A6C34878D82A}">
                    <a16:rowId xmlns:a16="http://schemas.microsoft.com/office/drawing/2014/main" val="3271938469"/>
                  </a:ext>
                </a:extLst>
              </a:tr>
              <a:tr h="209233">
                <a:tc>
                  <a:txBody>
                    <a:bodyPr/>
                    <a:lstStyle/>
                    <a:p>
                      <a:pPr>
                        <a:spcAft>
                          <a:spcPts val="600"/>
                        </a:spcAft>
                      </a:pPr>
                      <a:r>
                        <a:rPr lang="en-GB" sz="1200" dirty="0"/>
                        <a:t>Lisa Stubbs</a:t>
                      </a:r>
                    </a:p>
                  </a:txBody>
                  <a:tcPr anchor="ctr"/>
                </a:tc>
                <a:tc>
                  <a:txBody>
                    <a:bodyPr/>
                    <a:lstStyle/>
                    <a:p>
                      <a:pPr>
                        <a:spcAft>
                          <a:spcPts val="600"/>
                        </a:spcAft>
                      </a:pPr>
                      <a:r>
                        <a:rPr lang="en-GB" sz="1200" b="0" kern="1200" dirty="0">
                          <a:solidFill>
                            <a:schemeClr val="dk1"/>
                          </a:solidFill>
                          <a:effectLst/>
                        </a:rPr>
                        <a:t>07930 506 822</a:t>
                      </a:r>
                      <a:endParaRPr lang="en-GB" sz="1100" dirty="0"/>
                    </a:p>
                  </a:txBody>
                  <a:tcPr anchor="ctr"/>
                </a:tc>
                <a:tc>
                  <a:txBody>
                    <a:bodyPr/>
                    <a:lstStyle/>
                    <a:p>
                      <a:pPr>
                        <a:spcAft>
                          <a:spcPts val="600"/>
                        </a:spcAft>
                      </a:pPr>
                      <a:r>
                        <a:rPr lang="en-GB" sz="1200" dirty="0"/>
                        <a:t>lisa.stubbs@littlethetford.org.uk</a:t>
                      </a:r>
                    </a:p>
                  </a:txBody>
                  <a:tcPr anchor="ctr"/>
                </a:tc>
                <a:extLst>
                  <a:ext uri="{0D108BD9-81ED-4DB2-BD59-A6C34878D82A}">
                    <a16:rowId xmlns:a16="http://schemas.microsoft.com/office/drawing/2014/main" val="3628599139"/>
                  </a:ext>
                </a:extLst>
              </a:tr>
            </a:tbl>
          </a:graphicData>
        </a:graphic>
      </p:graphicFrame>
      <p:sp>
        <p:nvSpPr>
          <p:cNvPr id="5" name="TextBox 4">
            <a:extLst>
              <a:ext uri="{FF2B5EF4-FFF2-40B4-BE49-F238E27FC236}">
                <a16:creationId xmlns:a16="http://schemas.microsoft.com/office/drawing/2014/main" id="{8C5CE9C7-BFBD-4351-A306-6326AFD9838A}"/>
              </a:ext>
            </a:extLst>
          </p:cNvPr>
          <p:cNvSpPr txBox="1"/>
          <p:nvPr/>
        </p:nvSpPr>
        <p:spPr>
          <a:xfrm>
            <a:off x="534193" y="5711030"/>
            <a:ext cx="5935663" cy="1769715"/>
          </a:xfrm>
          <a:prstGeom prst="rect">
            <a:avLst/>
          </a:prstGeom>
          <a:noFill/>
          <a:ln w="31750">
            <a:solidFill>
              <a:srgbClr val="0070C0"/>
            </a:solidFill>
          </a:ln>
        </p:spPr>
        <p:txBody>
          <a:bodyPr wrap="square" rtlCol="0">
            <a:spAutoFit/>
          </a:bodyPr>
          <a:lstStyle/>
          <a:p>
            <a:pPr algn="ctr">
              <a:spcAft>
                <a:spcPts val="600"/>
              </a:spcAft>
            </a:pPr>
            <a:r>
              <a:rPr lang="en-GB" sz="1200" dirty="0"/>
              <a:t>Parish Council agendas and minutes are available to view on the website:</a:t>
            </a:r>
          </a:p>
          <a:p>
            <a:pPr algn="ctr">
              <a:spcAft>
                <a:spcPts val="600"/>
              </a:spcAft>
            </a:pPr>
            <a:r>
              <a:rPr lang="en-GB" sz="1200" dirty="0">
                <a:hlinkClick r:id="rId2"/>
              </a:rPr>
              <a:t>www.littlethetford.org.uk</a:t>
            </a:r>
            <a:r>
              <a:rPr lang="en-GB" sz="1200" dirty="0"/>
              <a:t> </a:t>
            </a:r>
          </a:p>
          <a:p>
            <a:pPr algn="ctr">
              <a:spcAft>
                <a:spcPts val="600"/>
              </a:spcAft>
            </a:pPr>
            <a:r>
              <a:rPr lang="en-GB" sz="1200" dirty="0"/>
              <a:t>Visit our Facebook page: </a:t>
            </a:r>
            <a:r>
              <a:rPr lang="en-GB" sz="1200" dirty="0">
                <a:hlinkClick r:id="rId3"/>
              </a:rPr>
              <a:t>https://www.facebook.com/littlethetfordpc/</a:t>
            </a:r>
            <a:endParaRPr lang="en-GB" sz="1200" dirty="0"/>
          </a:p>
          <a:p>
            <a:pPr algn="ctr">
              <a:spcAft>
                <a:spcPts val="600"/>
              </a:spcAft>
            </a:pPr>
            <a:r>
              <a:rPr lang="en-GB" sz="1200" dirty="0"/>
              <a:t>Parish Council email address:  </a:t>
            </a:r>
            <a:r>
              <a:rPr lang="en-GB" sz="1200" dirty="0">
                <a:hlinkClick r:id="rId4"/>
              </a:rPr>
              <a:t>parish.clerk@littlethetford.org.uk</a:t>
            </a:r>
            <a:endParaRPr lang="en-GB" sz="1200" dirty="0"/>
          </a:p>
          <a:p>
            <a:pPr algn="ctr">
              <a:spcAft>
                <a:spcPts val="600"/>
              </a:spcAft>
            </a:pPr>
            <a:r>
              <a:rPr lang="en-GB" sz="1200" dirty="0"/>
              <a:t>Postal address: Little Thetford Parish Council, c/o Little Thetford Village Hall, The </a:t>
            </a:r>
            <a:r>
              <a:rPr lang="en-GB" sz="1200" dirty="0" err="1"/>
              <a:t>Wyches</a:t>
            </a:r>
            <a:r>
              <a:rPr lang="en-GB" sz="1200" dirty="0"/>
              <a:t>, Little Thetford, CB6 3HG</a:t>
            </a:r>
          </a:p>
          <a:p>
            <a:pPr algn="ctr"/>
            <a:endParaRPr lang="en-GB" sz="1200" dirty="0"/>
          </a:p>
        </p:txBody>
      </p:sp>
      <p:sp>
        <p:nvSpPr>
          <p:cNvPr id="6" name="TextBox 5">
            <a:extLst>
              <a:ext uri="{FF2B5EF4-FFF2-40B4-BE49-F238E27FC236}">
                <a16:creationId xmlns:a16="http://schemas.microsoft.com/office/drawing/2014/main" id="{64652A20-6BC4-454D-BEF1-C08873F87261}"/>
              </a:ext>
            </a:extLst>
          </p:cNvPr>
          <p:cNvSpPr txBox="1"/>
          <p:nvPr/>
        </p:nvSpPr>
        <p:spPr>
          <a:xfrm>
            <a:off x="377825" y="9112250"/>
            <a:ext cx="6248400" cy="530915"/>
          </a:xfrm>
          <a:prstGeom prst="rect">
            <a:avLst/>
          </a:prstGeom>
          <a:noFill/>
        </p:spPr>
        <p:txBody>
          <a:bodyPr wrap="square" rtlCol="0">
            <a:spAutoFit/>
          </a:bodyPr>
          <a:lstStyle/>
          <a:p>
            <a:r>
              <a:rPr lang="en-GB" sz="950" dirty="0"/>
              <a:t>* 2018 population estimate from Office for National Statistics via Cambridgeshire Insight </a:t>
            </a:r>
            <a:r>
              <a:rPr lang="en-GB" sz="950" dirty="0">
                <a:hlinkClick r:id="rId5"/>
              </a:rPr>
              <a:t>https://cambridgeshireinsight.org.uk/parish-profile/?geographyId=7f94ea12b8914d3cb0c0c29bc9ad1767&amp;featureId=E04001647</a:t>
            </a:r>
            <a:endParaRPr lang="en-GB" sz="950" dirty="0"/>
          </a:p>
        </p:txBody>
      </p:sp>
    </p:spTree>
    <p:extLst>
      <p:ext uri="{BB962C8B-B14F-4D97-AF65-F5344CB8AC3E}">
        <p14:creationId xmlns:p14="http://schemas.microsoft.com/office/powerpoint/2010/main" val="33607044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12849</TotalTime>
  <Words>1438</Words>
  <Application>Microsoft Office PowerPoint</Application>
  <PresentationFormat>A4 Paper (210x297 mm)</PresentationFormat>
  <Paragraphs>154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Little Thetford Parish Council Annual Report 2020/21</vt:lpstr>
      <vt:lpstr>PowerPoint Presentation</vt:lpstr>
      <vt:lpstr>Summary of Receipts and Payments for the year ended 31st March 2021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 Thetford Parish Council Annual Report 2019/20</dc:title>
  <dc:creator>Little Thetford</dc:creator>
  <cp:lastModifiedBy>Little Thetford</cp:lastModifiedBy>
  <cp:revision>5</cp:revision>
  <dcterms:created xsi:type="dcterms:W3CDTF">2020-07-14T08:43:27Z</dcterms:created>
  <dcterms:modified xsi:type="dcterms:W3CDTF">2021-08-19T10:09:41Z</dcterms:modified>
</cp:coreProperties>
</file>